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gif" ContentType="image/gif"/>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embeddings/oleObject1.bin" ContentType="application/vnd.openxmlformats-officedocument.oleObject"/>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1"/>
  </p:sldMasterIdLst>
  <p:notesMasterIdLst>
    <p:notesMasterId r:id="rId75"/>
  </p:notesMasterIdLst>
  <p:sldIdLst>
    <p:sldId id="256" r:id="rId2"/>
    <p:sldId id="266" r:id="rId3"/>
    <p:sldId id="396" r:id="rId4"/>
    <p:sldId id="262" r:id="rId5"/>
    <p:sldId id="257" r:id="rId6"/>
    <p:sldId id="263" r:id="rId7"/>
    <p:sldId id="264" r:id="rId8"/>
    <p:sldId id="274" r:id="rId9"/>
    <p:sldId id="265" r:id="rId10"/>
    <p:sldId id="267" r:id="rId11"/>
    <p:sldId id="258" r:id="rId12"/>
    <p:sldId id="276" r:id="rId13"/>
    <p:sldId id="278" r:id="rId14"/>
    <p:sldId id="279" r:id="rId15"/>
    <p:sldId id="282" r:id="rId16"/>
    <p:sldId id="268" r:id="rId17"/>
    <p:sldId id="277" r:id="rId18"/>
    <p:sldId id="269" r:id="rId19"/>
    <p:sldId id="271" r:id="rId20"/>
    <p:sldId id="270" r:id="rId21"/>
    <p:sldId id="259" r:id="rId22"/>
    <p:sldId id="283" r:id="rId23"/>
    <p:sldId id="285" r:id="rId24"/>
    <p:sldId id="286" r:id="rId25"/>
    <p:sldId id="287" r:id="rId26"/>
    <p:sldId id="290" r:id="rId27"/>
    <p:sldId id="288" r:id="rId28"/>
    <p:sldId id="289" r:id="rId29"/>
    <p:sldId id="294" r:id="rId30"/>
    <p:sldId id="291" r:id="rId31"/>
    <p:sldId id="293" r:id="rId32"/>
    <p:sldId id="295" r:id="rId33"/>
    <p:sldId id="296" r:id="rId34"/>
    <p:sldId id="298" r:id="rId35"/>
    <p:sldId id="297" r:id="rId36"/>
    <p:sldId id="397" r:id="rId37"/>
    <p:sldId id="299" r:id="rId38"/>
    <p:sldId id="307" r:id="rId39"/>
    <p:sldId id="303" r:id="rId40"/>
    <p:sldId id="389" r:id="rId41"/>
    <p:sldId id="301" r:id="rId42"/>
    <p:sldId id="308" r:id="rId43"/>
    <p:sldId id="387" r:id="rId44"/>
    <p:sldId id="309" r:id="rId45"/>
    <p:sldId id="311" r:id="rId46"/>
    <p:sldId id="332" r:id="rId47"/>
    <p:sldId id="312" r:id="rId48"/>
    <p:sldId id="313" r:id="rId49"/>
    <p:sldId id="260" r:id="rId50"/>
    <p:sldId id="310" r:id="rId51"/>
    <p:sldId id="345" r:id="rId52"/>
    <p:sldId id="333" r:id="rId53"/>
    <p:sldId id="360" r:id="rId54"/>
    <p:sldId id="334" r:id="rId55"/>
    <p:sldId id="336" r:id="rId56"/>
    <p:sldId id="335" r:id="rId57"/>
    <p:sldId id="368" r:id="rId58"/>
    <p:sldId id="337" r:id="rId59"/>
    <p:sldId id="361" r:id="rId60"/>
    <p:sldId id="367" r:id="rId61"/>
    <p:sldId id="261" r:id="rId62"/>
    <p:sldId id="362" r:id="rId63"/>
    <p:sldId id="371" r:id="rId64"/>
    <p:sldId id="370" r:id="rId65"/>
    <p:sldId id="372" r:id="rId66"/>
    <p:sldId id="363" r:id="rId67"/>
    <p:sldId id="373" r:id="rId68"/>
    <p:sldId id="374" r:id="rId69"/>
    <p:sldId id="377" r:id="rId70"/>
    <p:sldId id="364" r:id="rId71"/>
    <p:sldId id="366" r:id="rId72"/>
    <p:sldId id="375" r:id="rId73"/>
    <p:sldId id="365"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autoAdjust="0"/>
    <p:restoredTop sz="96160" autoAdjust="0"/>
  </p:normalViewPr>
  <p:slideViewPr>
    <p:cSldViewPr>
      <p:cViewPr>
        <p:scale>
          <a:sx n="69" d="100"/>
          <a:sy n="69" d="100"/>
        </p:scale>
        <p:origin x="-2240" y="-952"/>
      </p:cViewPr>
      <p:guideLst>
        <p:guide orient="horz" pos="2160"/>
        <p:guide pos="2880"/>
      </p:guideLst>
    </p:cSldViewPr>
  </p:slideViewPr>
  <p:notesTextViewPr>
    <p:cViewPr>
      <p:scale>
        <a:sx n="100" d="100"/>
        <a:sy n="100" d="100"/>
      </p:scale>
      <p:origin x="0" y="0"/>
    </p:cViewPr>
  </p:notesTextViewPr>
  <p:sorterViewPr>
    <p:cViewPr>
      <p:scale>
        <a:sx n="84" d="100"/>
        <a:sy n="8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notesMaster" Target="notesMasters/notesMaster1.xml"/><Relationship Id="rId76" Type="http://schemas.openxmlformats.org/officeDocument/2006/relationships/printerSettings" Target="printerSettings/printerSettings1.bin"/><Relationship Id="rId77" Type="http://schemas.openxmlformats.org/officeDocument/2006/relationships/presProps" Target="presProps.xml"/><Relationship Id="rId78" Type="http://schemas.openxmlformats.org/officeDocument/2006/relationships/viewProps" Target="viewProps.xml"/><Relationship Id="rId79" Type="http://schemas.openxmlformats.org/officeDocument/2006/relationships/theme" Target="theme/theme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2FDC0B-CD1E-4C21-9832-CF0FB01EB1F4}" type="datetimeFigureOut">
              <a:rPr lang="en-US" smtClean="0"/>
              <a:pPr/>
              <a:t>25/09/2013</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D69369-493C-462B-8A3D-6CB9301B318C}" type="slidenum">
              <a:rPr lang="en-IE" smtClean="0"/>
              <a:pPr/>
              <a:t>‹#›</a:t>
            </a:fld>
            <a:endParaRPr lang="en-IE"/>
          </a:p>
        </p:txBody>
      </p:sp>
    </p:spTree>
    <p:extLst>
      <p:ext uri="{BB962C8B-B14F-4D97-AF65-F5344CB8AC3E}">
        <p14:creationId xmlns:p14="http://schemas.microsoft.com/office/powerpoint/2010/main" val="3913762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1</a:t>
            </a:fld>
            <a:endParaRPr lang="en-I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10</a:t>
            </a:fld>
            <a:endParaRPr lang="en-I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6BD69369-493C-462B-8A3D-6CB9301B318C}" type="slidenum">
              <a:rPr lang="en-IE" smtClean="0"/>
              <a:pPr/>
              <a:t>11</a:t>
            </a:fld>
            <a:endParaRPr lang="en-I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12</a:t>
            </a:fld>
            <a:endParaRPr lang="en-I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13</a:t>
            </a:fld>
            <a:endParaRPr lang="en-I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14</a:t>
            </a:fld>
            <a:endParaRPr lang="en-I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15</a:t>
            </a:fld>
            <a:endParaRPr lang="en-I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16</a:t>
            </a:fld>
            <a:endParaRPr lang="en-I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17</a:t>
            </a:fld>
            <a:endParaRPr lang="en-I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18</a:t>
            </a:fld>
            <a:endParaRPr lang="en-I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19</a:t>
            </a:fld>
            <a:endParaRPr lang="en-I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2</a:t>
            </a:fld>
            <a:endParaRPr lang="en-I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20</a:t>
            </a:fld>
            <a:endParaRPr lang="en-I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21</a:t>
            </a:fld>
            <a:endParaRPr lang="en-I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22</a:t>
            </a:fld>
            <a:endParaRPr lang="en-I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23</a:t>
            </a:fld>
            <a:endParaRPr lang="en-I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24</a:t>
            </a:fld>
            <a:endParaRPr lang="en-I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25</a:t>
            </a:fld>
            <a:endParaRPr lang="en-I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6BD69369-493C-462B-8A3D-6CB9301B318C}" type="slidenum">
              <a:rPr lang="en-IE" smtClean="0"/>
              <a:pPr/>
              <a:t>26</a:t>
            </a:fld>
            <a:endParaRPr lang="en-I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27</a:t>
            </a:fld>
            <a:endParaRPr lang="en-I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28</a:t>
            </a:fld>
            <a:endParaRPr lang="en-I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29</a:t>
            </a:fld>
            <a:endParaRPr lang="en-I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3CE2EE-76A9-42E3-B0C5-4A7946CD7B68}" type="slidenum">
              <a:rPr lang="en-US"/>
              <a:pPr/>
              <a:t>3</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30</a:t>
            </a:fld>
            <a:endParaRPr lang="en-I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31</a:t>
            </a:fld>
            <a:endParaRPr lang="en-I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32</a:t>
            </a:fld>
            <a:endParaRPr lang="en-I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33</a:t>
            </a:fld>
            <a:endParaRPr lang="en-I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34</a:t>
            </a:fld>
            <a:endParaRPr lang="en-I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35</a:t>
            </a:fld>
            <a:endParaRPr lang="en-I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DD4CDC-C2EB-4BDF-989E-839B0E98842F}" type="slidenum">
              <a:rPr lang="en-US"/>
              <a:pPr/>
              <a:t>36</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xfrm>
            <a:off x="914400" y="4343400"/>
            <a:ext cx="5029200" cy="4114800"/>
          </a:xfrm>
        </p:spPr>
        <p:txBody>
          <a:bodyPr/>
          <a:lstStyle/>
          <a:p>
            <a:pPr algn="ctr"/>
            <a:endParaRPr lang="en-US" dirty="0"/>
          </a:p>
          <a:p>
            <a:r>
              <a:rPr lang="en-US" dirty="0"/>
              <a:t>Radiant energy from the sun enters the Earth’s atmosphere and is reflected off the surface of Earth back to outer space.  The carbon dioxide and other gases in the atmosphere trap the radiant heat from leaving.  This is like a greenhouse – where the glass allows the light energy in but traps the heat from escaping.  Recall, when you go to your car in the winter on a sunny day.  The interior of the car is warm.  On a summer day the car is too hot inside if you don’t leave a window rolled down slightly to allow the heat to escape (heat rises).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37</a:t>
            </a:fld>
            <a:endParaRPr lang="en-I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38</a:t>
            </a:fld>
            <a:endParaRPr lang="en-I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39</a:t>
            </a:fld>
            <a:endParaRPr lang="en-I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4</a:t>
            </a:fld>
            <a:endParaRPr lang="en-I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508E2-857E-4782-B8F2-E202610A4FD2}" type="slidenum">
              <a:rPr lang="en-US"/>
              <a:pPr/>
              <a:t>40</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xfrm>
            <a:off x="914400" y="4343400"/>
            <a:ext cx="5029200" cy="4114800"/>
          </a:xfrm>
        </p:spPr>
        <p:txBody>
          <a:bodyPr/>
          <a:lstStyle/>
          <a:p>
            <a:endParaRPr lang="en-US" sz="500" b="1" i="1"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41</a:t>
            </a:fld>
            <a:endParaRPr lang="en-I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42</a:t>
            </a:fld>
            <a:endParaRPr lang="en-I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B3D377-7AEC-447C-BD84-43A1CEB0B4FB}" type="slidenum">
              <a:rPr lang="en-US"/>
              <a:pPr/>
              <a:t>43</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xfrm>
            <a:off x="914400" y="4343400"/>
            <a:ext cx="5029200" cy="4114800"/>
          </a:xfrm>
        </p:spPr>
        <p:txBody>
          <a:bodyPr/>
          <a:lstStyle/>
          <a:p>
            <a:pPr algn="ctr"/>
            <a:endParaRPr lang="en-US" dirty="0"/>
          </a:p>
          <a:p>
            <a:r>
              <a:rPr lang="en-US" dirty="0"/>
              <a:t>Carbon dioxide is responsible for trapping heat on planet earth.  Trees and plants naturally absorb excess carbon dioxide from the atmosphere. </a:t>
            </a:r>
          </a:p>
          <a:p>
            <a:r>
              <a:rPr lang="en-US" dirty="0"/>
              <a:t>In the last 100 years we have removed many forest and the level of global carbon dioxide is increasing.  </a:t>
            </a:r>
          </a:p>
          <a:p>
            <a:r>
              <a:rPr lang="en-US" dirty="0"/>
              <a:t>The net effect is global warming…</a:t>
            </a:r>
            <a:r>
              <a:rPr lang="en-US" i="1" dirty="0"/>
              <a:t>El Nino </a:t>
            </a:r>
            <a:r>
              <a:rPr lang="en-US" dirty="0"/>
              <a:t>and </a:t>
            </a:r>
            <a:r>
              <a:rPr lang="en-US" i="1" dirty="0"/>
              <a:t>La Nina</a:t>
            </a:r>
            <a:r>
              <a:rPr lang="en-US" dirty="0"/>
              <a:t>, floods, drought and extreme weather patterns.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F33E31D4-AB35-4F26-8F1E-1303E772FB3B}" type="slidenum">
              <a:rPr lang="en-US">
                <a:latin typeface="Arial" pitchFamily="34" charset="0"/>
                <a:cs typeface="Arial" pitchFamily="34" charset="0"/>
              </a:rPr>
              <a:pPr/>
              <a:t>44</a:t>
            </a:fld>
            <a:endParaRPr lang="en-US">
              <a:latin typeface="Arial" pitchFamily="34" charset="0"/>
              <a:cs typeface="Arial" pitchFamily="34"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856B38E0-E28D-40B4-9A8D-A314828E2546}" type="slidenum">
              <a:rPr lang="en-US">
                <a:latin typeface="Arial" pitchFamily="34" charset="0"/>
                <a:cs typeface="Arial" pitchFamily="34" charset="0"/>
              </a:rPr>
              <a:pPr/>
              <a:t>45</a:t>
            </a:fld>
            <a:endParaRPr lang="en-US">
              <a:latin typeface="Arial" pitchFamily="34" charset="0"/>
              <a:cs typeface="Arial" pitchFamily="34"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46</a:t>
            </a:fld>
            <a:endParaRPr lang="en-I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245DE562-3F26-4C9A-9736-485F126F8F8E}" type="slidenum">
              <a:rPr lang="en-US">
                <a:latin typeface="Arial" pitchFamily="34" charset="0"/>
                <a:cs typeface="Arial" pitchFamily="34" charset="0"/>
              </a:rPr>
              <a:pPr/>
              <a:t>47</a:t>
            </a:fld>
            <a:endParaRPr lang="en-US">
              <a:latin typeface="Arial" pitchFamily="34" charset="0"/>
              <a:cs typeface="Arial" pitchFamily="34"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5BA08FF1-ABA4-49E8-98D3-DBEA0279D66A}" type="slidenum">
              <a:rPr lang="en-US">
                <a:latin typeface="Arial" pitchFamily="34" charset="0"/>
                <a:cs typeface="Arial" pitchFamily="34" charset="0"/>
              </a:rPr>
              <a:pPr/>
              <a:t>48</a:t>
            </a:fld>
            <a:endParaRPr lang="en-US">
              <a:latin typeface="Arial" pitchFamily="34" charset="0"/>
              <a:cs typeface="Arial" pitchFamily="34"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49</a:t>
            </a:fld>
            <a:endParaRPr lang="en-I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5</a:t>
            </a:fld>
            <a:endParaRPr lang="en-IE"/>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50</a:t>
            </a:fld>
            <a:endParaRPr lang="en-IE"/>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E5473A0B-D43D-430C-AC81-FC5B966717CF}" type="slidenum">
              <a:rPr lang="en-US">
                <a:latin typeface="Arial" pitchFamily="34" charset="0"/>
                <a:cs typeface="Arial" pitchFamily="34" charset="0"/>
              </a:rPr>
              <a:pPr/>
              <a:t>51</a:t>
            </a:fld>
            <a:endParaRPr lang="en-US">
              <a:latin typeface="Arial" pitchFamily="34" charset="0"/>
              <a:cs typeface="Arial" pitchFamily="34"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52</a:t>
            </a:fld>
            <a:endParaRPr lang="en-IE"/>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53</a:t>
            </a:fld>
            <a:endParaRPr lang="en-IE"/>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54</a:t>
            </a:fld>
            <a:endParaRPr lang="en-IE"/>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55</a:t>
            </a:fld>
            <a:endParaRPr lang="en-IE"/>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56</a:t>
            </a:fld>
            <a:endParaRPr lang="en-IE"/>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5FD941E7-7C9C-477A-9A19-D94F051C6B12}" type="slidenum">
              <a:rPr lang="en-IE" smtClean="0"/>
              <a:pPr/>
              <a:t>57</a:t>
            </a:fld>
            <a:endParaRPr lang="en-IE"/>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58</a:t>
            </a:fld>
            <a:endParaRPr lang="en-IE"/>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59</a:t>
            </a:fld>
            <a:endParaRPr lang="en-I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6</a:t>
            </a:fld>
            <a:endParaRPr lang="en-IE"/>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60</a:t>
            </a:fld>
            <a:endParaRPr lang="en-IE"/>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61</a:t>
            </a:fld>
            <a:endParaRPr lang="en-IE"/>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62</a:t>
            </a:fld>
            <a:endParaRPr lang="en-IE"/>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63</a:t>
            </a:fld>
            <a:endParaRPr lang="en-IE"/>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64</a:t>
            </a:fld>
            <a:endParaRPr lang="en-IE"/>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65</a:t>
            </a:fld>
            <a:endParaRPr lang="en-IE"/>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66</a:t>
            </a:fld>
            <a:endParaRPr lang="en-IE"/>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67</a:t>
            </a:fld>
            <a:endParaRPr lang="en-IE"/>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68</a:t>
            </a:fld>
            <a:endParaRPr lang="en-IE"/>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69</a:t>
            </a:fld>
            <a:endParaRPr lang="en-I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7</a:t>
            </a:fld>
            <a:endParaRPr lang="en-IE"/>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70</a:t>
            </a:fld>
            <a:endParaRPr lang="en-IE"/>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71</a:t>
            </a:fld>
            <a:endParaRPr lang="en-IE"/>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72</a:t>
            </a:fld>
            <a:endParaRPr lang="en-IE"/>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73</a:t>
            </a:fld>
            <a:endParaRPr lang="en-I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08F69075-C9B6-4BC3-BA8D-AEDB7EBDEBC7}" type="slidenum">
              <a:rPr lang="en-IE" smtClean="0"/>
              <a:pPr/>
              <a:t>8</a:t>
            </a:fld>
            <a:endParaRPr lang="en-I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BD69369-493C-462B-8A3D-6CB9301B318C}" type="slidenum">
              <a:rPr lang="en-IE" smtClean="0"/>
              <a:pPr/>
              <a:t>9</a:t>
            </a:fld>
            <a:endParaRPr lang="en-I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02F24C3-DA12-46DE-B069-4CFA6D75F9BB}" type="datetime1">
              <a:rPr lang="en-US" smtClean="0"/>
              <a:pPr/>
              <a:t>25/09/2013</a:t>
            </a:fld>
            <a:endParaRPr lang="en-IE"/>
          </a:p>
        </p:txBody>
      </p:sp>
      <p:sp>
        <p:nvSpPr>
          <p:cNvPr id="19" name="Footer Placeholder 18"/>
          <p:cNvSpPr>
            <a:spLocks noGrp="1"/>
          </p:cNvSpPr>
          <p:nvPr>
            <p:ph type="ftr" sz="quarter" idx="11"/>
          </p:nvPr>
        </p:nvSpPr>
        <p:spPr/>
        <p:txBody>
          <a:bodyPr/>
          <a:lstStyle/>
          <a:p>
            <a:endParaRPr lang="en-IE"/>
          </a:p>
        </p:txBody>
      </p:sp>
      <p:sp>
        <p:nvSpPr>
          <p:cNvPr id="27" name="Slide Number Placeholder 26"/>
          <p:cNvSpPr>
            <a:spLocks noGrp="1"/>
          </p:cNvSpPr>
          <p:nvPr>
            <p:ph type="sldNum" sz="quarter" idx="12"/>
          </p:nvPr>
        </p:nvSpPr>
        <p:spPr/>
        <p:txBody>
          <a:bodyPr/>
          <a:lstStyle/>
          <a:p>
            <a:fld id="{7D165B16-EEF6-4AB0-974C-9AC8B6B50DD0}" type="slidenum">
              <a:rPr lang="en-IE" smtClean="0"/>
              <a:pPr/>
              <a:t>‹#›</a:t>
            </a:fld>
            <a:endParaRPr lang="en-I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FC99FC-170A-470D-9C9F-75711FA1979D}" type="datetime1">
              <a:rPr lang="en-US" smtClean="0"/>
              <a:pPr/>
              <a:t>25/09/2013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D165B16-EEF6-4AB0-974C-9AC8B6B50DD0}"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5819D9-3928-4A7B-9A26-A13603034CA3}" type="datetime1">
              <a:rPr lang="en-US" smtClean="0"/>
              <a:pPr/>
              <a:t>25/09/2013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D165B16-EEF6-4AB0-974C-9AC8B6B50DD0}"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74403C-7780-4091-84A6-31B8790C515E}" type="datetime1">
              <a:rPr lang="en-US" smtClean="0"/>
              <a:pPr/>
              <a:t>25/09/2013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D165B16-EEF6-4AB0-974C-9AC8B6B50DD0}"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2209D5D-90A8-4202-8897-9C882C9E2058}" type="datetime1">
              <a:rPr lang="en-US" smtClean="0"/>
              <a:pPr/>
              <a:t>25/09/2013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D165B16-EEF6-4AB0-974C-9AC8B6B50DD0}" type="slidenum">
              <a:rPr lang="en-IE" smtClean="0"/>
              <a:pPr/>
              <a:t>‹#›</a:t>
            </a:fld>
            <a:endParaRPr lang="en-I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0930211-8809-4F08-84A4-6D7E24240F0A}" type="datetime1">
              <a:rPr lang="en-US" smtClean="0"/>
              <a:pPr/>
              <a:t>25/09/2013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D165B16-EEF6-4AB0-974C-9AC8B6B50DD0}"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2E3EF8D-9814-41AD-A9E7-13A55E2264F3}" type="datetime1">
              <a:rPr lang="en-US" smtClean="0"/>
              <a:pPr/>
              <a:t>25/09/2013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7D165B16-EEF6-4AB0-974C-9AC8B6B50DD0}"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3061E62-72D9-4D96-8775-7BA92EBC866F}" type="datetime1">
              <a:rPr lang="en-US" smtClean="0"/>
              <a:pPr/>
              <a:t>25/09/2013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7D165B16-EEF6-4AB0-974C-9AC8B6B50DD0}"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95C58-7F67-4986-9B43-D8891FA93798}" type="datetime1">
              <a:rPr lang="en-US" smtClean="0"/>
              <a:pPr/>
              <a:t>25/09/2013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7D165B16-EEF6-4AB0-974C-9AC8B6B50DD0}"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0AF30C3-C1A9-4A62-8786-8BC464B95703}" type="datetime1">
              <a:rPr lang="en-US" smtClean="0"/>
              <a:pPr/>
              <a:t>25/09/2013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D165B16-EEF6-4AB0-974C-9AC8B6B50DD0}"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EA0D5FC-D42E-442E-9EC0-729E2815C735}" type="datetime1">
              <a:rPr lang="en-US" smtClean="0"/>
              <a:pPr/>
              <a:t>25/09/2013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a:xfrm>
            <a:off x="8077200" y="6356350"/>
            <a:ext cx="609600" cy="365125"/>
          </a:xfrm>
        </p:spPr>
        <p:txBody>
          <a:bodyPr/>
          <a:lstStyle/>
          <a:p>
            <a:fld id="{7D165B16-EEF6-4AB0-974C-9AC8B6B50DD0}" type="slidenum">
              <a:rPr lang="en-IE" smtClean="0"/>
              <a:pPr/>
              <a:t>‹#›</a:t>
            </a:fld>
            <a:endParaRPr lang="en-IE"/>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4F5763B-BCAB-49D3-8303-446047B91B46}" type="datetime1">
              <a:rPr lang="en-US" smtClean="0"/>
              <a:pPr/>
              <a:t>25/09/2013</a:t>
            </a:fld>
            <a:endParaRPr lang="en-IE"/>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E"/>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D165B16-EEF6-4AB0-974C-9AC8B6B50DD0}" type="slidenum">
              <a:rPr lang="en-IE" smtClean="0"/>
              <a:pPr/>
              <a:t>‹#›</a:t>
            </a:fld>
            <a:endParaRPr lang="en-IE"/>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gif"/><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gif"/><Relationship Id="rId4" Type="http://schemas.openxmlformats.org/officeDocument/2006/relationships/image" Target="../media/image21.jpeg"/><Relationship Id="rId5" Type="http://schemas.openxmlformats.org/officeDocument/2006/relationships/image" Target="../media/image22.gif"/><Relationship Id="rId6" Type="http://schemas.openxmlformats.org/officeDocument/2006/relationships/image" Target="../media/image23.jpeg"/><Relationship Id="rId7" Type="http://schemas.openxmlformats.org/officeDocument/2006/relationships/image" Target="../media/image24.gi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gif"/><Relationship Id="rId6"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hyperlink" Target="http://www.wallpapers-free.org/r/" TargetMode="External"/><Relationship Id="rId4" Type="http://schemas.openxmlformats.org/officeDocument/2006/relationships/image" Target="../media/image37.jpeg"/><Relationship Id="rId5" Type="http://schemas.openxmlformats.org/officeDocument/2006/relationships/image" Target="../media/image38.gif"/><Relationship Id="rId6" Type="http://schemas.openxmlformats.org/officeDocument/2006/relationships/image" Target="../media/image39.jpeg"/><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40.gif"/><Relationship Id="rId4" Type="http://schemas.openxmlformats.org/officeDocument/2006/relationships/image" Target="../media/image41.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4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47.gif"/><Relationship Id="rId4" Type="http://schemas.openxmlformats.org/officeDocument/2006/relationships/image" Target="http://www.realscience.org.uk/pics/greenhouse.gif" TargetMode="External"/><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oleObject" Target="../embeddings/oleObject1.bin"/><Relationship Id="rId5" Type="http://schemas.openxmlformats.org/officeDocument/2006/relationships/image" Target="../media/image48.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4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50.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oleObject" Target="../embeddings/Microsoft_Excel_97_-_2004_Worksheet1.xls"/><Relationship Id="rId5" Type="http://schemas.openxmlformats.org/officeDocument/2006/relationships/image" Target="../media/image51.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http://www.ucopenaccess.org/courses/APEnvSci/course%20files/readings/img/2d_Composition_Air.jpg"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52.jpeg"/></Relationships>
</file>

<file path=ppt/slides/_rels/slide43.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wmf"/><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image" Target="../media/image56.jpeg"/><Relationship Id="rId5" Type="http://schemas.openxmlformats.org/officeDocument/2006/relationships/image" Target="../media/image57.jpeg"/><Relationship Id="rId6" Type="http://schemas.openxmlformats.org/officeDocument/2006/relationships/image" Target="../media/image58.jpeg"/><Relationship Id="rId7" Type="http://schemas.openxmlformats.org/officeDocument/2006/relationships/image" Target="../media/image59.jpe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60.jpeg"/></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jpeg"/><Relationship Id="rId5" Type="http://schemas.openxmlformats.org/officeDocument/2006/relationships/image" Target="../media/image63.gif"/><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64.jpeg"/><Relationship Id="rId4" Type="http://schemas.openxmlformats.org/officeDocument/2006/relationships/hyperlink" Target="http://www.sweatingearth.com/index_images/Sweating%20earth_logo.gif" TargetMode="External"/><Relationship Id="rId5" Type="http://schemas.openxmlformats.org/officeDocument/2006/relationships/image" Target="../media/image65.jpeg"/><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 Id="rId3" Type="http://schemas.openxmlformats.org/officeDocument/2006/relationships/image" Target="../media/image66.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67.gif"/></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4" Type="http://schemas.openxmlformats.org/officeDocument/2006/relationships/image" Target="../media/image8.png"/><Relationship Id="rId5" Type="http://schemas.openxmlformats.org/officeDocument/2006/relationships/image" Target="../media/image9.jpeg"/><Relationship Id="rId6"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68.gi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 Id="rId3" Type="http://schemas.openxmlformats.org/officeDocument/2006/relationships/image" Target="../media/image69.jpeg"/></Relationships>
</file>

<file path=ppt/slides/_rels/slide52.xml.rels><?xml version="1.0" encoding="UTF-8" standalone="yes"?>
<Relationships xmlns="http://schemas.openxmlformats.org/package/2006/relationships"><Relationship Id="rId3" Type="http://schemas.openxmlformats.org/officeDocument/2006/relationships/image" Target="../media/image70.jpeg"/><Relationship Id="rId4" Type="http://schemas.openxmlformats.org/officeDocument/2006/relationships/image" Target="../media/image71.jpeg"/><Relationship Id="rId5" Type="http://schemas.openxmlformats.org/officeDocument/2006/relationships/image" Target="../media/image72.gif"/><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7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7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5.xml"/><Relationship Id="rId3" Type="http://schemas.openxmlformats.org/officeDocument/2006/relationships/image" Target="../media/image7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3" Type="http://schemas.openxmlformats.org/officeDocument/2006/relationships/image" Target="../media/image76.jpeg"/><Relationship Id="rId4" Type="http://schemas.openxmlformats.org/officeDocument/2006/relationships/image" Target="../media/image77.jpeg"/><Relationship Id="rId5" Type="http://schemas.openxmlformats.org/officeDocument/2006/relationships/image" Target="../media/image78.jpeg"/><Relationship Id="rId6" Type="http://schemas.openxmlformats.org/officeDocument/2006/relationships/image" Target="../media/image79.jpeg"/><Relationship Id="rId7" Type="http://schemas.openxmlformats.org/officeDocument/2006/relationships/image" Target="../media/image80.jpeg"/><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jpeg"/></Relationships>
</file>

<file path=ppt/slides/_rels/slide60.xml.rels><?xml version="1.0" encoding="UTF-8" standalone="yes"?>
<Relationships xmlns="http://schemas.openxmlformats.org/package/2006/relationships"><Relationship Id="rId3" Type="http://schemas.openxmlformats.org/officeDocument/2006/relationships/image" Target="../media/image81.gif"/><Relationship Id="rId4" Type="http://schemas.openxmlformats.org/officeDocument/2006/relationships/image" Target="http://www.dnr.state.wi.us/org/caer/ce/eek/earth/air/images/erthhole.gif" TargetMode="External"/><Relationship Id="rId1" Type="http://schemas.openxmlformats.org/officeDocument/2006/relationships/slideLayout" Target="../slideLayouts/slideLayout6.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3" Type="http://schemas.openxmlformats.org/officeDocument/2006/relationships/image" Target="../media/image82.gif"/><Relationship Id="rId4" Type="http://schemas.openxmlformats.org/officeDocument/2006/relationships/image" Target="http://www.epcc.pref.osaka.jp/apec/eng/earth/ozone_layer_depletion/image/zu_g01.gif" TargetMode="External"/><Relationship Id="rId5" Type="http://schemas.openxmlformats.org/officeDocument/2006/relationships/image" Target="../media/image83.jpeg"/><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84.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84.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84.jpeg"/></Relationships>
</file>

<file path=ppt/slides/_rels/slide65.xml.rels><?xml version="1.0" encoding="UTF-8" standalone="yes"?>
<Relationships xmlns="http://schemas.openxmlformats.org/package/2006/relationships"><Relationship Id="rId3" Type="http://schemas.openxmlformats.org/officeDocument/2006/relationships/image" Target="../media/image81.gif"/><Relationship Id="rId4" Type="http://schemas.openxmlformats.org/officeDocument/2006/relationships/image" Target="http://www.dnr.state.wi.us/org/caer/ce/eek/earth/air/images/erthhole.gif" TargetMode="External"/><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3" Type="http://schemas.openxmlformats.org/officeDocument/2006/relationships/image" Target="../media/image85.png"/><Relationship Id="rId4" Type="http://schemas.openxmlformats.org/officeDocument/2006/relationships/image" Target="../media/image86.jpeg"/><Relationship Id="rId5" Type="http://schemas.openxmlformats.org/officeDocument/2006/relationships/image" Target="../media/image87.jpeg"/><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3" Type="http://schemas.openxmlformats.org/officeDocument/2006/relationships/hyperlink" Target="http://www.cwds.com.au/images/xtuw1jmm%5B1%5D.gif" TargetMode="External"/><Relationship Id="rId4" Type="http://schemas.openxmlformats.org/officeDocument/2006/relationships/image" Target="../media/image88.jpeg"/><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9.xml"/><Relationship Id="rId3" Type="http://schemas.openxmlformats.org/officeDocument/2006/relationships/image" Target="../media/image8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90.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Atmospheric Chemistry</a:t>
            </a:r>
            <a:endParaRPr lang="en-IE" dirty="0"/>
          </a:p>
        </p:txBody>
      </p:sp>
      <p:sp>
        <p:nvSpPr>
          <p:cNvPr id="3" name="Subtitle 2"/>
          <p:cNvSpPr>
            <a:spLocks noGrp="1"/>
          </p:cNvSpPr>
          <p:nvPr>
            <p:ph type="subTitle" idx="1"/>
          </p:nvPr>
        </p:nvSpPr>
        <p:spPr/>
        <p:txBody>
          <a:bodyPr>
            <a:normAutofit/>
          </a:bodyPr>
          <a:lstStyle/>
          <a:p>
            <a:r>
              <a:rPr lang="en-IE" sz="4000" b="1" dirty="0" smtClean="0">
                <a:effectLst>
                  <a:outerShdw blurRad="38100" dist="25400" dir="5400000" algn="tl" rotWithShape="0">
                    <a:srgbClr val="000000">
                      <a:alpha val="43000"/>
                    </a:srgbClr>
                  </a:outerShdw>
                </a:effectLst>
                <a:latin typeface="Calibri"/>
                <a:ea typeface="+mj-ea"/>
                <a:cs typeface="+mj-cs"/>
              </a:rPr>
              <a:t>Option 1B</a:t>
            </a:r>
            <a:endParaRPr lang="en-IE" sz="4000" dirty="0"/>
          </a:p>
        </p:txBody>
      </p:sp>
      <p:sp>
        <p:nvSpPr>
          <p:cNvPr id="4" name="Slide Number Placeholder 3"/>
          <p:cNvSpPr>
            <a:spLocks noGrp="1"/>
          </p:cNvSpPr>
          <p:nvPr>
            <p:ph type="sldNum" sz="quarter" idx="12"/>
          </p:nvPr>
        </p:nvSpPr>
        <p:spPr/>
        <p:txBody>
          <a:bodyPr/>
          <a:lstStyle/>
          <a:p>
            <a:fld id="{7D165B16-EEF6-4AB0-974C-9AC8B6B50DD0}" type="slidenum">
              <a:rPr lang="en-IE" smtClean="0"/>
              <a:pPr/>
              <a:t>1</a:t>
            </a:fld>
            <a:endParaRPr lang="en-IE"/>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Uses of oxygen</a:t>
            </a:r>
            <a:endParaRPr lang="en-IE" dirty="0"/>
          </a:p>
        </p:txBody>
      </p:sp>
      <p:sp>
        <p:nvSpPr>
          <p:cNvPr id="3" name="Content Placeholder 2"/>
          <p:cNvSpPr>
            <a:spLocks noGrp="1"/>
          </p:cNvSpPr>
          <p:nvPr>
            <p:ph idx="1"/>
          </p:nvPr>
        </p:nvSpPr>
        <p:spPr/>
        <p:txBody>
          <a:bodyPr/>
          <a:lstStyle/>
          <a:p>
            <a:pPr marL="514350" indent="-514350"/>
            <a:r>
              <a:rPr lang="en-IE" dirty="0" smtClean="0"/>
              <a:t>Oxygen is with </a:t>
            </a:r>
            <a:r>
              <a:rPr lang="en-IE" dirty="0" err="1" smtClean="0"/>
              <a:t>ethyne</a:t>
            </a:r>
            <a:r>
              <a:rPr lang="en-IE" dirty="0" smtClean="0"/>
              <a:t> form </a:t>
            </a:r>
            <a:r>
              <a:rPr lang="en-IE" u="sng" dirty="0" smtClean="0"/>
              <a:t>oxyacetylene torches </a:t>
            </a:r>
            <a:r>
              <a:rPr lang="en-IE" dirty="0" smtClean="0"/>
              <a:t>used for cutting and welding metals.</a:t>
            </a:r>
          </a:p>
          <a:p>
            <a:pPr marL="514350" indent="-514350"/>
            <a:r>
              <a:rPr lang="en-IE" dirty="0" smtClean="0"/>
              <a:t>Oxygen is also used in </a:t>
            </a:r>
            <a:r>
              <a:rPr lang="en-IE" u="sng" dirty="0" smtClean="0"/>
              <a:t>steel making</a:t>
            </a:r>
            <a:r>
              <a:rPr lang="en-IE" dirty="0" smtClean="0"/>
              <a:t>.</a:t>
            </a:r>
          </a:p>
          <a:p>
            <a:pPr marL="514350" indent="-514350">
              <a:buNone/>
            </a:pPr>
            <a:endParaRPr lang="en-IE" dirty="0"/>
          </a:p>
        </p:txBody>
      </p:sp>
      <p:sp>
        <p:nvSpPr>
          <p:cNvPr id="4" name="Slide Number Placeholder 3"/>
          <p:cNvSpPr>
            <a:spLocks noGrp="1"/>
          </p:cNvSpPr>
          <p:nvPr>
            <p:ph type="sldNum" sz="quarter" idx="12"/>
          </p:nvPr>
        </p:nvSpPr>
        <p:spPr/>
        <p:txBody>
          <a:bodyPr/>
          <a:lstStyle/>
          <a:p>
            <a:fld id="{7D165B16-EEF6-4AB0-974C-9AC8B6B50DD0}" type="slidenum">
              <a:rPr lang="en-IE" smtClean="0"/>
              <a:pPr/>
              <a:t>10</a:t>
            </a:fld>
            <a:endParaRPr lang="en-IE"/>
          </a:p>
        </p:txBody>
      </p:sp>
      <p:pic>
        <p:nvPicPr>
          <p:cNvPr id="4098" name="Picture 2" descr="C:\Users\Mary Mullaghy\Pictures\L20_acetylene_torch.jpg"/>
          <p:cNvPicPr>
            <a:picLocks noChangeAspect="1" noChangeArrowheads="1"/>
          </p:cNvPicPr>
          <p:nvPr/>
        </p:nvPicPr>
        <p:blipFill>
          <a:blip r:embed="rId3" cstate="print"/>
          <a:srcRect/>
          <a:stretch>
            <a:fillRect/>
          </a:stretch>
        </p:blipFill>
        <p:spPr bwMode="auto">
          <a:xfrm>
            <a:off x="6429388" y="3143248"/>
            <a:ext cx="2238369" cy="3360997"/>
          </a:xfrm>
          <a:prstGeom prst="rect">
            <a:avLst/>
          </a:prstGeom>
          <a:noFill/>
        </p:spPr>
      </p:pic>
      <p:pic>
        <p:nvPicPr>
          <p:cNvPr id="4099" name="Picture 3" descr="C:\Users\Mary Mullaghy\Pictures\SteelIndustry.jpg"/>
          <p:cNvPicPr>
            <a:picLocks noChangeAspect="1" noChangeArrowheads="1"/>
          </p:cNvPicPr>
          <p:nvPr/>
        </p:nvPicPr>
        <p:blipFill>
          <a:blip r:embed="rId4" cstate="print"/>
          <a:srcRect/>
          <a:stretch>
            <a:fillRect/>
          </a:stretch>
        </p:blipFill>
        <p:spPr bwMode="auto">
          <a:xfrm>
            <a:off x="1142976" y="3571876"/>
            <a:ext cx="4267200" cy="282892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1B.2 Nitrogen</a:t>
            </a:r>
            <a:endParaRPr lang="en-IE" dirty="0"/>
          </a:p>
        </p:txBody>
      </p:sp>
      <p:sp>
        <p:nvSpPr>
          <p:cNvPr id="3" name="Content Placeholder 2"/>
          <p:cNvSpPr>
            <a:spLocks noGrp="1"/>
          </p:cNvSpPr>
          <p:nvPr>
            <p:ph idx="1"/>
          </p:nvPr>
        </p:nvSpPr>
        <p:spPr>
          <a:xfrm>
            <a:off x="357158" y="1935480"/>
            <a:ext cx="8501122" cy="4389120"/>
          </a:xfrm>
        </p:spPr>
        <p:txBody>
          <a:bodyPr/>
          <a:lstStyle/>
          <a:p>
            <a:r>
              <a:rPr lang="en-IE" dirty="0" smtClean="0"/>
              <a:t>Nitrogen is a very stable inert diatomic gaseous element.</a:t>
            </a:r>
          </a:p>
          <a:p>
            <a:r>
              <a:rPr lang="en-IE" dirty="0" smtClean="0"/>
              <a:t>It is the most abundant gas in the air (78%)</a:t>
            </a:r>
          </a:p>
          <a:p>
            <a:r>
              <a:rPr lang="en-IE" dirty="0" smtClean="0"/>
              <a:t>It has a triple pure covalent bond and is a non-polar molecule.</a:t>
            </a:r>
          </a:p>
        </p:txBody>
      </p:sp>
      <p:sp>
        <p:nvSpPr>
          <p:cNvPr id="4" name="Slide Number Placeholder 3"/>
          <p:cNvSpPr>
            <a:spLocks noGrp="1"/>
          </p:cNvSpPr>
          <p:nvPr>
            <p:ph type="sldNum" sz="quarter" idx="12"/>
          </p:nvPr>
        </p:nvSpPr>
        <p:spPr/>
        <p:txBody>
          <a:bodyPr/>
          <a:lstStyle/>
          <a:p>
            <a:fld id="{7D165B16-EEF6-4AB0-974C-9AC8B6B50DD0}" type="slidenum">
              <a:rPr lang="en-IE" smtClean="0"/>
              <a:pPr/>
              <a:t>11</a:t>
            </a:fld>
            <a:endParaRPr lang="en-IE"/>
          </a:p>
        </p:txBody>
      </p:sp>
      <p:pic>
        <p:nvPicPr>
          <p:cNvPr id="6146" name="Picture 2" descr="C:\Users\Mary Mullaghy\Pictures\Nitrogen_Molecule_Formula.png"/>
          <p:cNvPicPr>
            <a:picLocks noChangeAspect="1" noChangeArrowheads="1"/>
          </p:cNvPicPr>
          <p:nvPr/>
        </p:nvPicPr>
        <p:blipFill>
          <a:blip r:embed="rId3" cstate="print"/>
          <a:srcRect b="52998"/>
          <a:stretch>
            <a:fillRect/>
          </a:stretch>
        </p:blipFill>
        <p:spPr bwMode="auto">
          <a:xfrm>
            <a:off x="785786" y="4572008"/>
            <a:ext cx="2647945" cy="928694"/>
          </a:xfrm>
          <a:prstGeom prst="rect">
            <a:avLst/>
          </a:prstGeom>
          <a:noFill/>
        </p:spPr>
      </p:pic>
      <p:pic>
        <p:nvPicPr>
          <p:cNvPr id="6147" name="Picture 3" descr="C:\Users\Mary Mullaghy\Pictures\Nitrogen-Molecule.gif"/>
          <p:cNvPicPr>
            <a:picLocks noChangeAspect="1" noChangeArrowheads="1"/>
          </p:cNvPicPr>
          <p:nvPr/>
        </p:nvPicPr>
        <p:blipFill>
          <a:blip r:embed="rId4" cstate="print"/>
          <a:srcRect/>
          <a:stretch>
            <a:fillRect/>
          </a:stretch>
        </p:blipFill>
        <p:spPr bwMode="auto">
          <a:xfrm>
            <a:off x="4643438" y="4000504"/>
            <a:ext cx="3524250" cy="1790700"/>
          </a:xfrm>
          <a:prstGeom prst="rect">
            <a:avLst/>
          </a:prstGeom>
          <a:noFill/>
        </p:spPr>
      </p:pic>
      <p:pic>
        <p:nvPicPr>
          <p:cNvPr id="6148" name="Picture 4" descr="C:\Users\Mary Mullaghy\Pictures\nitrogen_molecule.png"/>
          <p:cNvPicPr>
            <a:picLocks noChangeAspect="1" noChangeArrowheads="1"/>
          </p:cNvPicPr>
          <p:nvPr/>
        </p:nvPicPr>
        <p:blipFill>
          <a:blip r:embed="rId5" cstate="print"/>
          <a:srcRect/>
          <a:stretch>
            <a:fillRect/>
          </a:stretch>
        </p:blipFill>
        <p:spPr bwMode="auto">
          <a:xfrm>
            <a:off x="7237413" y="0"/>
            <a:ext cx="1906587" cy="1766887"/>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Nitrogen Fixation</a:t>
            </a:r>
            <a:endParaRPr lang="en-IE" dirty="0"/>
          </a:p>
        </p:txBody>
      </p:sp>
      <p:sp>
        <p:nvSpPr>
          <p:cNvPr id="3" name="Content Placeholder 2"/>
          <p:cNvSpPr>
            <a:spLocks noGrp="1"/>
          </p:cNvSpPr>
          <p:nvPr>
            <p:ph idx="1"/>
          </p:nvPr>
        </p:nvSpPr>
        <p:spPr/>
        <p:txBody>
          <a:bodyPr/>
          <a:lstStyle/>
          <a:p>
            <a:pPr>
              <a:lnSpc>
                <a:spcPct val="120000"/>
              </a:lnSpc>
              <a:buNone/>
            </a:pPr>
            <a:r>
              <a:rPr lang="en-GB" sz="2800" dirty="0" smtClean="0"/>
              <a:t>Nitrogen is a vital element – used to make proteins.</a:t>
            </a:r>
          </a:p>
          <a:p>
            <a:pPr>
              <a:lnSpc>
                <a:spcPct val="120000"/>
              </a:lnSpc>
              <a:buNone/>
            </a:pPr>
            <a:r>
              <a:rPr lang="en-GB" sz="2800" b="1" u="sng" dirty="0" smtClean="0"/>
              <a:t>Nitrogen Fixation</a:t>
            </a:r>
            <a:r>
              <a:rPr lang="en-GB" sz="2800" b="1" dirty="0" smtClean="0"/>
              <a:t>:</a:t>
            </a:r>
            <a:r>
              <a:rPr lang="en-GB" sz="2800" dirty="0" smtClean="0"/>
              <a:t> is the conversion of atmospheric nitrogen into compounds that can be used by plants.</a:t>
            </a:r>
          </a:p>
          <a:p>
            <a:pPr>
              <a:lnSpc>
                <a:spcPct val="120000"/>
              </a:lnSpc>
              <a:buNone/>
            </a:pPr>
            <a:endParaRPr lang="en-IE" sz="1600" dirty="0" smtClean="0"/>
          </a:p>
          <a:p>
            <a:pPr marL="850392" lvl="1" indent="-457200">
              <a:lnSpc>
                <a:spcPct val="150000"/>
              </a:lnSpc>
              <a:buFont typeface="+mj-lt"/>
              <a:buAutoNum type="arabicPeriod"/>
            </a:pPr>
            <a:r>
              <a:rPr lang="en-GB" b="1" dirty="0" smtClean="0"/>
              <a:t>Natural Fixation</a:t>
            </a:r>
          </a:p>
          <a:p>
            <a:pPr marL="850392" lvl="1" indent="-457200">
              <a:lnSpc>
                <a:spcPct val="150000"/>
              </a:lnSpc>
              <a:buFont typeface="+mj-lt"/>
              <a:buAutoNum type="arabicPeriod"/>
            </a:pPr>
            <a:r>
              <a:rPr lang="en-GB" b="1" dirty="0" smtClean="0"/>
              <a:t>Artificial Fixation </a:t>
            </a:r>
            <a:r>
              <a:rPr lang="en-GB" dirty="0" smtClean="0"/>
              <a:t>(Haber-Bosch Process)</a:t>
            </a:r>
            <a:endParaRPr lang="en-IE" dirty="0" smtClean="0"/>
          </a:p>
          <a:p>
            <a:endParaRPr lang="en-IE" dirty="0"/>
          </a:p>
        </p:txBody>
      </p:sp>
      <p:sp>
        <p:nvSpPr>
          <p:cNvPr id="4" name="Slide Number Placeholder 3"/>
          <p:cNvSpPr>
            <a:spLocks noGrp="1"/>
          </p:cNvSpPr>
          <p:nvPr>
            <p:ph type="sldNum" sz="quarter" idx="12"/>
          </p:nvPr>
        </p:nvSpPr>
        <p:spPr/>
        <p:txBody>
          <a:bodyPr/>
          <a:lstStyle/>
          <a:p>
            <a:fld id="{7D165B16-EEF6-4AB0-974C-9AC8B6B50DD0}" type="slidenum">
              <a:rPr lang="en-IE" smtClean="0"/>
              <a:pPr/>
              <a:t>12</a:t>
            </a:fld>
            <a:endParaRPr lang="en-IE"/>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1143000"/>
          </a:xfrm>
        </p:spPr>
        <p:txBody>
          <a:bodyPr/>
          <a:lstStyle/>
          <a:p>
            <a:r>
              <a:rPr lang="en-IE" dirty="0" smtClean="0"/>
              <a:t>Natural Fixation</a:t>
            </a:r>
            <a:endParaRPr lang="en-IE" dirty="0"/>
          </a:p>
        </p:txBody>
      </p:sp>
      <p:sp>
        <p:nvSpPr>
          <p:cNvPr id="3" name="Content Placeholder 2"/>
          <p:cNvSpPr>
            <a:spLocks noGrp="1"/>
          </p:cNvSpPr>
          <p:nvPr>
            <p:ph idx="1"/>
          </p:nvPr>
        </p:nvSpPr>
        <p:spPr>
          <a:xfrm>
            <a:off x="428596" y="1643050"/>
            <a:ext cx="8472518" cy="4786346"/>
          </a:xfrm>
        </p:spPr>
        <p:txBody>
          <a:bodyPr>
            <a:normAutofit fontScale="92500" lnSpcReduction="10000"/>
          </a:bodyPr>
          <a:lstStyle/>
          <a:p>
            <a:pPr>
              <a:lnSpc>
                <a:spcPct val="140000"/>
              </a:lnSpc>
              <a:buFont typeface="Verdana" pitchFamily="34" charset="0"/>
              <a:buChar char="A"/>
            </a:pPr>
            <a:r>
              <a:rPr lang="en-IE" dirty="0" smtClean="0"/>
              <a:t> During </a:t>
            </a:r>
            <a:r>
              <a:rPr lang="en-IE" u="sng" dirty="0" smtClean="0"/>
              <a:t>thunderstorms</a:t>
            </a:r>
            <a:r>
              <a:rPr lang="en-IE" dirty="0" smtClean="0"/>
              <a:t> the lightning flashes provides enough energy for nitrogen and oxygen to react forming nitrogen monoxide which spontaneously reacts with air to form nitrogen dioxide which dissolves in rainwater to form nitrous and nitric acid.</a:t>
            </a:r>
          </a:p>
          <a:p>
            <a:pPr algn="ctr">
              <a:buNone/>
            </a:pPr>
            <a:r>
              <a:rPr lang="en-IE" dirty="0" smtClean="0"/>
              <a:t>N2 + O2 = </a:t>
            </a:r>
            <a:r>
              <a:rPr lang="en-IE" sz="4400" dirty="0" smtClean="0"/>
              <a:t>2</a:t>
            </a:r>
            <a:r>
              <a:rPr lang="en-IE" dirty="0" smtClean="0"/>
              <a:t>NO</a:t>
            </a:r>
          </a:p>
          <a:p>
            <a:pPr algn="ctr">
              <a:buNone/>
            </a:pPr>
            <a:r>
              <a:rPr lang="en-IE" sz="4400" dirty="0" smtClean="0"/>
              <a:t>2</a:t>
            </a:r>
            <a:r>
              <a:rPr lang="en-IE" dirty="0" smtClean="0"/>
              <a:t>NO + O2 = </a:t>
            </a:r>
            <a:r>
              <a:rPr lang="en-IE" sz="4400" dirty="0" smtClean="0"/>
              <a:t>2</a:t>
            </a:r>
            <a:r>
              <a:rPr lang="en-IE" dirty="0" smtClean="0"/>
              <a:t>NO2</a:t>
            </a:r>
          </a:p>
          <a:p>
            <a:pPr algn="ctr">
              <a:buNone/>
            </a:pPr>
            <a:r>
              <a:rPr lang="en-IE" sz="4400" dirty="0" smtClean="0"/>
              <a:t>2</a:t>
            </a:r>
            <a:r>
              <a:rPr lang="en-IE" dirty="0" smtClean="0"/>
              <a:t>NO2 + H2O = HNO2 + HNO</a:t>
            </a:r>
            <a:r>
              <a:rPr lang="en-IE" sz="2000" dirty="0" smtClean="0"/>
              <a:t>3</a:t>
            </a:r>
            <a:endParaRPr lang="en-IE" dirty="0" smtClean="0"/>
          </a:p>
          <a:p>
            <a:pPr algn="ctr">
              <a:buNone/>
            </a:pPr>
            <a:endParaRPr lang="en-IE" dirty="0"/>
          </a:p>
        </p:txBody>
      </p:sp>
      <p:sp>
        <p:nvSpPr>
          <p:cNvPr id="4" name="Slide Number Placeholder 3"/>
          <p:cNvSpPr>
            <a:spLocks noGrp="1"/>
          </p:cNvSpPr>
          <p:nvPr>
            <p:ph type="sldNum" sz="quarter" idx="12"/>
          </p:nvPr>
        </p:nvSpPr>
        <p:spPr/>
        <p:txBody>
          <a:bodyPr/>
          <a:lstStyle/>
          <a:p>
            <a:fld id="{7D165B16-EEF6-4AB0-974C-9AC8B6B50DD0}" type="slidenum">
              <a:rPr lang="en-IE" smtClean="0"/>
              <a:pPr/>
              <a:t>13</a:t>
            </a:fld>
            <a:endParaRPr lang="en-IE"/>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928670"/>
            <a:ext cx="8229600" cy="3071834"/>
          </a:xfrm>
        </p:spPr>
        <p:txBody>
          <a:bodyPr/>
          <a:lstStyle/>
          <a:p>
            <a:pPr>
              <a:lnSpc>
                <a:spcPct val="150000"/>
              </a:lnSpc>
            </a:pPr>
            <a:r>
              <a:rPr lang="en-IE" dirty="0" smtClean="0"/>
              <a:t>These acids (nitrous &amp; nitric acid) fall to earth in rainwater and form nitrates in the soil, which are absorbed by plants  and used to make proteins. Animals  get their protein by either eating plants or eating other animals.</a:t>
            </a:r>
            <a:endParaRPr lang="en-IE" dirty="0"/>
          </a:p>
        </p:txBody>
      </p:sp>
      <p:sp>
        <p:nvSpPr>
          <p:cNvPr id="4" name="Slide Number Placeholder 3"/>
          <p:cNvSpPr>
            <a:spLocks noGrp="1"/>
          </p:cNvSpPr>
          <p:nvPr>
            <p:ph type="sldNum" sz="quarter" idx="12"/>
          </p:nvPr>
        </p:nvSpPr>
        <p:spPr/>
        <p:txBody>
          <a:bodyPr/>
          <a:lstStyle/>
          <a:p>
            <a:fld id="{7D165B16-EEF6-4AB0-974C-9AC8B6B50DD0}" type="slidenum">
              <a:rPr lang="en-IE" smtClean="0"/>
              <a:pPr/>
              <a:t>14</a:t>
            </a:fld>
            <a:endParaRPr lang="en-IE"/>
          </a:p>
        </p:txBody>
      </p:sp>
      <p:pic>
        <p:nvPicPr>
          <p:cNvPr id="56322" name="Picture 2" descr="http://www.scq.ubc.ca/wp-content/dna.gif"/>
          <p:cNvPicPr>
            <a:picLocks noChangeAspect="1" noChangeArrowheads="1"/>
          </p:cNvPicPr>
          <p:nvPr/>
        </p:nvPicPr>
        <p:blipFill>
          <a:blip r:embed="rId3" cstate="print"/>
          <a:srcRect/>
          <a:stretch>
            <a:fillRect/>
          </a:stretch>
        </p:blipFill>
        <p:spPr bwMode="auto">
          <a:xfrm>
            <a:off x="6000760" y="3429000"/>
            <a:ext cx="2443156" cy="3133313"/>
          </a:xfrm>
          <a:prstGeom prst="rect">
            <a:avLst/>
          </a:prstGeom>
          <a:noFill/>
        </p:spPr>
      </p:pic>
      <p:pic>
        <p:nvPicPr>
          <p:cNvPr id="56324" name="Picture 4" descr="http://www.vitalsigns-health.co.uk/Images/RedBloodCells.jpg"/>
          <p:cNvPicPr>
            <a:picLocks noChangeAspect="1" noChangeArrowheads="1"/>
          </p:cNvPicPr>
          <p:nvPr/>
        </p:nvPicPr>
        <p:blipFill>
          <a:blip r:embed="rId4" cstate="print"/>
          <a:srcRect/>
          <a:stretch>
            <a:fillRect/>
          </a:stretch>
        </p:blipFill>
        <p:spPr bwMode="auto">
          <a:xfrm>
            <a:off x="214282" y="4643446"/>
            <a:ext cx="2046389" cy="1947859"/>
          </a:xfrm>
          <a:prstGeom prst="rect">
            <a:avLst/>
          </a:prstGeom>
          <a:noFill/>
        </p:spPr>
      </p:pic>
      <p:pic>
        <p:nvPicPr>
          <p:cNvPr id="56326" name="Picture 6" descr="http://www.hiralabs.co.nz/images2/haemoglobin.gif"/>
          <p:cNvPicPr>
            <a:picLocks noChangeAspect="1" noChangeArrowheads="1"/>
          </p:cNvPicPr>
          <p:nvPr/>
        </p:nvPicPr>
        <p:blipFill>
          <a:blip r:embed="rId5" cstate="print"/>
          <a:srcRect/>
          <a:stretch>
            <a:fillRect/>
          </a:stretch>
        </p:blipFill>
        <p:spPr bwMode="auto">
          <a:xfrm>
            <a:off x="2571736" y="4143380"/>
            <a:ext cx="2190750" cy="2466975"/>
          </a:xfrm>
          <a:prstGeom prst="rect">
            <a:avLst/>
          </a:prstGeom>
          <a:noFill/>
        </p:spPr>
      </p:pic>
      <p:pic>
        <p:nvPicPr>
          <p:cNvPr id="56328" name="Picture 8" descr="http://www.hsv.k12.al.us/schools/middle/wtms/student/cell/chlorophyll.jpg"/>
          <p:cNvPicPr>
            <a:picLocks noChangeAspect="1" noChangeArrowheads="1"/>
          </p:cNvPicPr>
          <p:nvPr/>
        </p:nvPicPr>
        <p:blipFill>
          <a:blip r:embed="rId6" cstate="print"/>
          <a:srcRect/>
          <a:stretch>
            <a:fillRect/>
          </a:stretch>
        </p:blipFill>
        <p:spPr bwMode="auto">
          <a:xfrm>
            <a:off x="7786710" y="0"/>
            <a:ext cx="1357290" cy="1357290"/>
          </a:xfrm>
          <a:prstGeom prst="rect">
            <a:avLst/>
          </a:prstGeom>
          <a:noFill/>
        </p:spPr>
      </p:pic>
      <p:pic>
        <p:nvPicPr>
          <p:cNvPr id="56330" name="Picture 10" descr="http://www.scientificpsychic.com/health/chlorophyll-a.gif"/>
          <p:cNvPicPr>
            <a:picLocks noChangeAspect="1" noChangeArrowheads="1"/>
          </p:cNvPicPr>
          <p:nvPr/>
        </p:nvPicPr>
        <p:blipFill>
          <a:blip r:embed="rId7" cstate="print"/>
          <a:srcRect/>
          <a:stretch>
            <a:fillRect/>
          </a:stretch>
        </p:blipFill>
        <p:spPr bwMode="auto">
          <a:xfrm>
            <a:off x="1" y="0"/>
            <a:ext cx="940470" cy="107154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Nitrogen Cycle</a:t>
            </a:r>
            <a:endParaRPr lang="en-IE" dirty="0"/>
          </a:p>
        </p:txBody>
      </p:sp>
      <p:sp>
        <p:nvSpPr>
          <p:cNvPr id="3" name="Slide Number Placeholder 2"/>
          <p:cNvSpPr>
            <a:spLocks noGrp="1"/>
          </p:cNvSpPr>
          <p:nvPr>
            <p:ph type="sldNum" sz="quarter" idx="12"/>
          </p:nvPr>
        </p:nvSpPr>
        <p:spPr/>
        <p:txBody>
          <a:bodyPr/>
          <a:lstStyle/>
          <a:p>
            <a:fld id="{7D165B16-EEF6-4AB0-974C-9AC8B6B50DD0}" type="slidenum">
              <a:rPr lang="en-IE" smtClean="0"/>
              <a:pPr/>
              <a:t>15</a:t>
            </a:fld>
            <a:endParaRPr lang="en-IE"/>
          </a:p>
        </p:txBody>
      </p:sp>
      <p:pic>
        <p:nvPicPr>
          <p:cNvPr id="68612" name="Picture 4" descr="http://files.myopera.com/nielsol/blog/Nitrogencyclediagram.jpg"/>
          <p:cNvPicPr>
            <a:picLocks noChangeAspect="1" noChangeArrowheads="1"/>
          </p:cNvPicPr>
          <p:nvPr/>
        </p:nvPicPr>
        <p:blipFill>
          <a:blip r:embed="rId3" cstate="print"/>
          <a:srcRect/>
          <a:stretch>
            <a:fillRect/>
          </a:stretch>
        </p:blipFill>
        <p:spPr bwMode="auto">
          <a:xfrm>
            <a:off x="1214414" y="2000240"/>
            <a:ext cx="6572296" cy="451845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357166"/>
            <a:ext cx="8305800" cy="1143000"/>
          </a:xfrm>
        </p:spPr>
        <p:txBody>
          <a:bodyPr/>
          <a:lstStyle/>
          <a:p>
            <a:pPr algn="ctr"/>
            <a:r>
              <a:rPr lang="en-IE" dirty="0" smtClean="0"/>
              <a:t>Nitrogen Cycle</a:t>
            </a:r>
            <a:endParaRPr lang="en-IE" dirty="0"/>
          </a:p>
        </p:txBody>
      </p:sp>
      <p:sp>
        <p:nvSpPr>
          <p:cNvPr id="4" name="Slide Number Placeholder 3"/>
          <p:cNvSpPr>
            <a:spLocks noGrp="1"/>
          </p:cNvSpPr>
          <p:nvPr>
            <p:ph type="sldNum" sz="quarter" idx="12"/>
          </p:nvPr>
        </p:nvSpPr>
        <p:spPr/>
        <p:txBody>
          <a:bodyPr/>
          <a:lstStyle/>
          <a:p>
            <a:fld id="{7D165B16-EEF6-4AB0-974C-9AC8B6B50DD0}" type="slidenum">
              <a:rPr lang="en-IE" smtClean="0"/>
              <a:pPr/>
              <a:t>16</a:t>
            </a:fld>
            <a:endParaRPr lang="en-IE"/>
          </a:p>
        </p:txBody>
      </p:sp>
      <p:pic>
        <p:nvPicPr>
          <p:cNvPr id="18434" name="Picture 2" descr="http://www.uwsp.edu/geo/faculty/ritter/geog101/textbook/earth_system/nitrogen_cycle_EPA.jpg"/>
          <p:cNvPicPr>
            <a:picLocks noChangeAspect="1" noChangeArrowheads="1"/>
          </p:cNvPicPr>
          <p:nvPr/>
        </p:nvPicPr>
        <p:blipFill>
          <a:blip r:embed="rId3" cstate="print"/>
          <a:srcRect/>
          <a:stretch>
            <a:fillRect/>
          </a:stretch>
        </p:blipFill>
        <p:spPr bwMode="auto">
          <a:xfrm>
            <a:off x="1571604" y="1714488"/>
            <a:ext cx="6419767" cy="500066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714356"/>
            <a:ext cx="8229600" cy="1714512"/>
          </a:xfrm>
        </p:spPr>
        <p:txBody>
          <a:bodyPr>
            <a:normAutofit/>
          </a:bodyPr>
          <a:lstStyle/>
          <a:p>
            <a:pPr>
              <a:buFont typeface="Verdana" pitchFamily="34" charset="0"/>
              <a:buChar char="B"/>
            </a:pPr>
            <a:r>
              <a:rPr lang="en-GB" b="1" u="sng" dirty="0" smtClean="0"/>
              <a:t>Nitrogen Fixing Bacteria</a:t>
            </a:r>
            <a:r>
              <a:rPr lang="en-GB" dirty="0" smtClean="0"/>
              <a:t>: some are free living in the soil, while others are found in the roots of legumes in nodules. They convert the atmospheric nitrogen into a form that the plant can use – nitrates.</a:t>
            </a:r>
            <a:endParaRPr lang="en-IE" dirty="0" smtClean="0"/>
          </a:p>
        </p:txBody>
      </p:sp>
      <p:sp>
        <p:nvSpPr>
          <p:cNvPr id="4" name="Slide Number Placeholder 3"/>
          <p:cNvSpPr>
            <a:spLocks noGrp="1"/>
          </p:cNvSpPr>
          <p:nvPr>
            <p:ph type="sldNum" sz="quarter" idx="12"/>
          </p:nvPr>
        </p:nvSpPr>
        <p:spPr/>
        <p:txBody>
          <a:bodyPr/>
          <a:lstStyle/>
          <a:p>
            <a:fld id="{7D165B16-EEF6-4AB0-974C-9AC8B6B50DD0}" type="slidenum">
              <a:rPr lang="en-IE" smtClean="0"/>
              <a:pPr/>
              <a:t>17</a:t>
            </a:fld>
            <a:endParaRPr lang="en-IE"/>
          </a:p>
        </p:txBody>
      </p:sp>
      <p:pic>
        <p:nvPicPr>
          <p:cNvPr id="60418" name="Picture 2" descr="http://www.iteachbio.com/Life%20Science/Ecology/NitrogenCycle.jpg"/>
          <p:cNvPicPr>
            <a:picLocks noChangeAspect="1" noChangeArrowheads="1"/>
          </p:cNvPicPr>
          <p:nvPr/>
        </p:nvPicPr>
        <p:blipFill>
          <a:blip r:embed="rId3" cstate="print"/>
          <a:srcRect/>
          <a:stretch>
            <a:fillRect/>
          </a:stretch>
        </p:blipFill>
        <p:spPr bwMode="auto">
          <a:xfrm>
            <a:off x="928662" y="2714596"/>
            <a:ext cx="7542605" cy="414340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Uses of Nitrogen Gas</a:t>
            </a:r>
            <a:endParaRPr lang="en-IE" dirty="0"/>
          </a:p>
        </p:txBody>
      </p:sp>
      <p:sp>
        <p:nvSpPr>
          <p:cNvPr id="3" name="Content Placeholder 2"/>
          <p:cNvSpPr>
            <a:spLocks noGrp="1"/>
          </p:cNvSpPr>
          <p:nvPr>
            <p:ph idx="1"/>
          </p:nvPr>
        </p:nvSpPr>
        <p:spPr>
          <a:xfrm>
            <a:off x="457200" y="1935480"/>
            <a:ext cx="6543692" cy="4565354"/>
          </a:xfrm>
        </p:spPr>
        <p:txBody>
          <a:bodyPr>
            <a:normAutofit/>
          </a:bodyPr>
          <a:lstStyle/>
          <a:p>
            <a:pPr>
              <a:lnSpc>
                <a:spcPct val="150000"/>
              </a:lnSpc>
            </a:pPr>
            <a:r>
              <a:rPr lang="en-IE" dirty="0" smtClean="0"/>
              <a:t>N2 gas is used in </a:t>
            </a:r>
            <a:r>
              <a:rPr lang="en-IE" u="sng" dirty="0" smtClean="0"/>
              <a:t>food packaging </a:t>
            </a:r>
            <a:r>
              <a:rPr lang="en-IE" dirty="0" smtClean="0"/>
              <a:t>e.g. in a bag of crisps it acts a ‘cushion’ to help prevent them getting broken and because of its inertness N2 helps keep them fresh for longer by preventing oxidation which causes  fat  to go rancid.</a:t>
            </a:r>
            <a:endParaRPr lang="en-IE" dirty="0"/>
          </a:p>
        </p:txBody>
      </p:sp>
      <p:sp>
        <p:nvSpPr>
          <p:cNvPr id="4" name="Slide Number Placeholder 3"/>
          <p:cNvSpPr>
            <a:spLocks noGrp="1"/>
          </p:cNvSpPr>
          <p:nvPr>
            <p:ph type="sldNum" sz="quarter" idx="12"/>
          </p:nvPr>
        </p:nvSpPr>
        <p:spPr/>
        <p:txBody>
          <a:bodyPr/>
          <a:lstStyle/>
          <a:p>
            <a:fld id="{7D165B16-EEF6-4AB0-974C-9AC8B6B50DD0}" type="slidenum">
              <a:rPr lang="en-IE" smtClean="0"/>
              <a:pPr/>
              <a:t>18</a:t>
            </a:fld>
            <a:endParaRPr lang="en-IE"/>
          </a:p>
        </p:txBody>
      </p:sp>
      <p:pic>
        <p:nvPicPr>
          <p:cNvPr id="7171" name="Picture 3" descr="C:\Users\Mary Mullaghy\Pictures\tayto-500w.jpg"/>
          <p:cNvPicPr>
            <a:picLocks noChangeAspect="1" noChangeArrowheads="1"/>
          </p:cNvPicPr>
          <p:nvPr/>
        </p:nvPicPr>
        <p:blipFill>
          <a:blip r:embed="rId3" cstate="print"/>
          <a:srcRect l="19234" r="21144"/>
          <a:stretch>
            <a:fillRect/>
          </a:stretch>
        </p:blipFill>
        <p:spPr bwMode="auto">
          <a:xfrm rot="289760">
            <a:off x="6757292" y="296747"/>
            <a:ext cx="2076376" cy="278605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Uses of Nitrogen Gas</a:t>
            </a:r>
            <a:endParaRPr lang="en-IE" dirty="0"/>
          </a:p>
        </p:txBody>
      </p:sp>
      <p:sp>
        <p:nvSpPr>
          <p:cNvPr id="3" name="Content Placeholder 2"/>
          <p:cNvSpPr>
            <a:spLocks noGrp="1"/>
          </p:cNvSpPr>
          <p:nvPr>
            <p:ph idx="1"/>
          </p:nvPr>
        </p:nvSpPr>
        <p:spPr>
          <a:xfrm>
            <a:off x="457200" y="1935480"/>
            <a:ext cx="8472518" cy="2350776"/>
          </a:xfrm>
        </p:spPr>
        <p:txBody>
          <a:bodyPr>
            <a:normAutofit fontScale="92500"/>
          </a:bodyPr>
          <a:lstStyle/>
          <a:p>
            <a:r>
              <a:rPr lang="en-IE" dirty="0" smtClean="0"/>
              <a:t>N2 gas is used to flush out </a:t>
            </a:r>
            <a:r>
              <a:rPr lang="en-IE" u="sng" dirty="0" smtClean="0"/>
              <a:t>empty oil tankers </a:t>
            </a:r>
            <a:r>
              <a:rPr lang="en-IE" dirty="0" smtClean="0"/>
              <a:t>when they are idle to reduce the risk of flammability.</a:t>
            </a:r>
          </a:p>
          <a:p>
            <a:r>
              <a:rPr lang="en-IE" dirty="0" smtClean="0"/>
              <a:t>N2 is used in the unloading of oil from ships as it acts as a ‘blanket’ above oil and prevents vapours from igniting.</a:t>
            </a:r>
          </a:p>
          <a:p>
            <a:r>
              <a:rPr lang="en-IE" dirty="0" smtClean="0"/>
              <a:t>N2 is used to make ammonia (NH3) in Haber Bosch Process.</a:t>
            </a:r>
          </a:p>
          <a:p>
            <a:endParaRPr lang="en-IE" dirty="0"/>
          </a:p>
        </p:txBody>
      </p:sp>
      <p:sp>
        <p:nvSpPr>
          <p:cNvPr id="4" name="Slide Number Placeholder 3"/>
          <p:cNvSpPr>
            <a:spLocks noGrp="1"/>
          </p:cNvSpPr>
          <p:nvPr>
            <p:ph type="sldNum" sz="quarter" idx="12"/>
          </p:nvPr>
        </p:nvSpPr>
        <p:spPr/>
        <p:txBody>
          <a:bodyPr/>
          <a:lstStyle/>
          <a:p>
            <a:fld id="{7D165B16-EEF6-4AB0-974C-9AC8B6B50DD0}" type="slidenum">
              <a:rPr lang="en-IE" smtClean="0"/>
              <a:pPr/>
              <a:t>19</a:t>
            </a:fld>
            <a:endParaRPr lang="en-IE"/>
          </a:p>
        </p:txBody>
      </p:sp>
      <p:pic>
        <p:nvPicPr>
          <p:cNvPr id="8194" name="Picture 2" descr="C:\Users\Mary Mullaghy\Pictures\samothraki_gibraltar_march07.jpg"/>
          <p:cNvPicPr>
            <a:picLocks noChangeAspect="1" noChangeArrowheads="1"/>
          </p:cNvPicPr>
          <p:nvPr/>
        </p:nvPicPr>
        <p:blipFill>
          <a:blip r:embed="rId3" cstate="print"/>
          <a:srcRect l="5581" t="12242" b="18253"/>
          <a:stretch>
            <a:fillRect/>
          </a:stretch>
        </p:blipFill>
        <p:spPr bwMode="auto">
          <a:xfrm>
            <a:off x="4071934" y="4214818"/>
            <a:ext cx="4833918" cy="2357454"/>
          </a:xfrm>
          <a:prstGeom prst="rect">
            <a:avLst/>
          </a:prstGeom>
          <a:noFill/>
        </p:spPr>
      </p:pic>
      <p:pic>
        <p:nvPicPr>
          <p:cNvPr id="8195" name="Picture 3" descr="C:\Users\Mary Mullaghy\Pictures\Fuel_Tanker_Truck_oil_tank_truck_tank_truck_XHX5155GLY.jpg"/>
          <p:cNvPicPr>
            <a:picLocks noChangeAspect="1" noChangeArrowheads="1"/>
          </p:cNvPicPr>
          <p:nvPr/>
        </p:nvPicPr>
        <p:blipFill>
          <a:blip r:embed="rId4" cstate="print"/>
          <a:srcRect l="11445"/>
          <a:stretch>
            <a:fillRect/>
          </a:stretch>
        </p:blipFill>
        <p:spPr bwMode="auto">
          <a:xfrm>
            <a:off x="642910" y="4643446"/>
            <a:ext cx="2763835" cy="1722437"/>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214290"/>
            <a:ext cx="7115196" cy="1143000"/>
          </a:xfrm>
        </p:spPr>
        <p:txBody>
          <a:bodyPr/>
          <a:lstStyle/>
          <a:p>
            <a:r>
              <a:rPr lang="en-IE" dirty="0" smtClean="0"/>
              <a:t>The Atmosphere</a:t>
            </a:r>
            <a:endParaRPr lang="en-IE" dirty="0"/>
          </a:p>
        </p:txBody>
      </p:sp>
      <p:sp>
        <p:nvSpPr>
          <p:cNvPr id="4" name="Slide Number Placeholder 3"/>
          <p:cNvSpPr>
            <a:spLocks noGrp="1"/>
          </p:cNvSpPr>
          <p:nvPr>
            <p:ph type="sldNum" sz="quarter" idx="12"/>
          </p:nvPr>
        </p:nvSpPr>
        <p:spPr/>
        <p:txBody>
          <a:bodyPr/>
          <a:lstStyle/>
          <a:p>
            <a:fld id="{7D165B16-EEF6-4AB0-974C-9AC8B6B50DD0}" type="slidenum">
              <a:rPr lang="en-IE" smtClean="0"/>
              <a:pPr/>
              <a:t>2</a:t>
            </a:fld>
            <a:endParaRPr lang="en-IE"/>
          </a:p>
        </p:txBody>
      </p:sp>
      <p:pic>
        <p:nvPicPr>
          <p:cNvPr id="2050" name="Picture 2" descr="C:\Users\Mary Mullaghy\Desktop\SOD\The Atmosphere\Atmosphere\regions.jpg"/>
          <p:cNvPicPr>
            <a:picLocks noChangeAspect="1" noChangeArrowheads="1"/>
          </p:cNvPicPr>
          <p:nvPr/>
        </p:nvPicPr>
        <p:blipFill>
          <a:blip r:embed="rId3" cstate="print"/>
          <a:srcRect/>
          <a:stretch>
            <a:fillRect/>
          </a:stretch>
        </p:blipFill>
        <p:spPr bwMode="auto">
          <a:xfrm>
            <a:off x="1571604" y="2285992"/>
            <a:ext cx="7572396" cy="4572009"/>
          </a:xfrm>
          <a:prstGeom prst="rect">
            <a:avLst/>
          </a:prstGeom>
          <a:noFill/>
        </p:spPr>
      </p:pic>
      <p:pic>
        <p:nvPicPr>
          <p:cNvPr id="2051" name="Picture 3" descr="C:\Users\Mary Mullaghy\Desktop\SOD\The Atmosphere\Atmosphere\AtmosphereLayers.jpg"/>
          <p:cNvPicPr>
            <a:picLocks noChangeAspect="1" noChangeArrowheads="1"/>
          </p:cNvPicPr>
          <p:nvPr/>
        </p:nvPicPr>
        <p:blipFill>
          <a:blip r:embed="rId4" cstate="print"/>
          <a:srcRect/>
          <a:stretch>
            <a:fillRect/>
          </a:stretch>
        </p:blipFill>
        <p:spPr bwMode="auto">
          <a:xfrm>
            <a:off x="0" y="0"/>
            <a:ext cx="1543050" cy="6858000"/>
          </a:xfrm>
          <a:prstGeom prst="rect">
            <a:avLst/>
          </a:prstGeom>
          <a:noFill/>
        </p:spPr>
      </p:pic>
      <p:sp>
        <p:nvSpPr>
          <p:cNvPr id="7" name="Rectangle 6"/>
          <p:cNvSpPr/>
          <p:nvPr/>
        </p:nvSpPr>
        <p:spPr>
          <a:xfrm>
            <a:off x="1571604" y="1285860"/>
            <a:ext cx="7572396" cy="1034129"/>
          </a:xfrm>
          <a:prstGeom prst="rect">
            <a:avLst/>
          </a:prstGeom>
        </p:spPr>
        <p:txBody>
          <a:bodyPr wrap="square">
            <a:spAutoFit/>
          </a:bodyPr>
          <a:lstStyle/>
          <a:p>
            <a:pPr>
              <a:lnSpc>
                <a:spcPct val="170000"/>
              </a:lnSpc>
            </a:pPr>
            <a:r>
              <a:rPr lang="en-GB" dirty="0" smtClean="0"/>
              <a:t>The </a:t>
            </a:r>
            <a:r>
              <a:rPr lang="en-GB" u="sng" dirty="0" smtClean="0"/>
              <a:t>atmosphere</a:t>
            </a:r>
            <a:r>
              <a:rPr lang="en-GB" dirty="0" smtClean="0"/>
              <a:t> is a layer of gases that extends about 100km above the surface of the earth. </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229600" cy="1143000"/>
          </a:xfrm>
        </p:spPr>
        <p:txBody>
          <a:bodyPr/>
          <a:lstStyle/>
          <a:p>
            <a:r>
              <a:rPr lang="en-IE" dirty="0" smtClean="0"/>
              <a:t>Uses of Liquid Nitrogen</a:t>
            </a:r>
            <a:endParaRPr lang="en-IE" dirty="0"/>
          </a:p>
        </p:txBody>
      </p:sp>
      <p:sp>
        <p:nvSpPr>
          <p:cNvPr id="3" name="Content Placeholder 2"/>
          <p:cNvSpPr>
            <a:spLocks noGrp="1"/>
          </p:cNvSpPr>
          <p:nvPr>
            <p:ph idx="1"/>
          </p:nvPr>
        </p:nvSpPr>
        <p:spPr>
          <a:xfrm>
            <a:off x="428596" y="1571612"/>
            <a:ext cx="8229600" cy="1850710"/>
          </a:xfrm>
        </p:spPr>
        <p:txBody>
          <a:bodyPr/>
          <a:lstStyle/>
          <a:p>
            <a:r>
              <a:rPr lang="en-IE" u="sng" dirty="0" smtClean="0"/>
              <a:t>Liquid nitrogen </a:t>
            </a:r>
            <a:r>
              <a:rPr lang="en-IE" dirty="0" smtClean="0"/>
              <a:t>is used in medicine </a:t>
            </a:r>
            <a:r>
              <a:rPr lang="en-IE" u="sng" dirty="0" smtClean="0"/>
              <a:t>to remove warts </a:t>
            </a:r>
            <a:r>
              <a:rPr lang="en-IE" dirty="0" smtClean="0"/>
              <a:t>and to store donor organs.</a:t>
            </a:r>
          </a:p>
          <a:p>
            <a:r>
              <a:rPr lang="en-IE" dirty="0" smtClean="0"/>
              <a:t>It is also used in the food industry to make ice cream and </a:t>
            </a:r>
            <a:r>
              <a:rPr lang="en-IE" u="sng" dirty="0" smtClean="0"/>
              <a:t>to quick freeze foods</a:t>
            </a:r>
            <a:r>
              <a:rPr lang="en-IE" dirty="0" smtClean="0"/>
              <a:t>.</a:t>
            </a:r>
            <a:endParaRPr lang="en-IE" dirty="0"/>
          </a:p>
        </p:txBody>
      </p:sp>
      <p:sp>
        <p:nvSpPr>
          <p:cNvPr id="4" name="Slide Number Placeholder 3"/>
          <p:cNvSpPr>
            <a:spLocks noGrp="1"/>
          </p:cNvSpPr>
          <p:nvPr>
            <p:ph type="sldNum" sz="quarter" idx="12"/>
          </p:nvPr>
        </p:nvSpPr>
        <p:spPr/>
        <p:txBody>
          <a:bodyPr/>
          <a:lstStyle/>
          <a:p>
            <a:fld id="{7D165B16-EEF6-4AB0-974C-9AC8B6B50DD0}" type="slidenum">
              <a:rPr lang="en-IE" smtClean="0"/>
              <a:pPr/>
              <a:t>20</a:t>
            </a:fld>
            <a:endParaRPr lang="en-IE"/>
          </a:p>
        </p:txBody>
      </p:sp>
      <p:pic>
        <p:nvPicPr>
          <p:cNvPr id="9218" name="Picture 2" descr="C:\Users\Mary Mullaghy\Pictures\warts.jpg"/>
          <p:cNvPicPr>
            <a:picLocks noChangeAspect="1" noChangeArrowheads="1"/>
          </p:cNvPicPr>
          <p:nvPr/>
        </p:nvPicPr>
        <p:blipFill>
          <a:blip r:embed="rId3" cstate="print"/>
          <a:srcRect/>
          <a:stretch>
            <a:fillRect/>
          </a:stretch>
        </p:blipFill>
        <p:spPr bwMode="auto">
          <a:xfrm>
            <a:off x="6143636" y="3500438"/>
            <a:ext cx="2447925" cy="3060700"/>
          </a:xfrm>
          <a:prstGeom prst="rect">
            <a:avLst/>
          </a:prstGeom>
          <a:noFill/>
        </p:spPr>
      </p:pic>
      <p:pic>
        <p:nvPicPr>
          <p:cNvPr id="9220" name="Picture 4" descr="C:\Users\Mary Mullaghy\Pictures\ice cream.jpg"/>
          <p:cNvPicPr>
            <a:picLocks noChangeAspect="1" noChangeArrowheads="1"/>
          </p:cNvPicPr>
          <p:nvPr/>
        </p:nvPicPr>
        <p:blipFill>
          <a:blip r:embed="rId4" cstate="print"/>
          <a:srcRect/>
          <a:stretch>
            <a:fillRect/>
          </a:stretch>
        </p:blipFill>
        <p:spPr bwMode="auto">
          <a:xfrm>
            <a:off x="642910" y="4000504"/>
            <a:ext cx="3048000" cy="2286000"/>
          </a:xfrm>
          <a:prstGeom prst="rect">
            <a:avLst/>
          </a:prstGeom>
          <a:noFill/>
        </p:spPr>
      </p:pic>
      <p:pic>
        <p:nvPicPr>
          <p:cNvPr id="9222" name="Picture 6" descr="http://www.travelguide2france.com/quiche.gif"/>
          <p:cNvPicPr>
            <a:picLocks noChangeAspect="1" noChangeArrowheads="1"/>
          </p:cNvPicPr>
          <p:nvPr/>
        </p:nvPicPr>
        <p:blipFill>
          <a:blip r:embed="rId5" cstate="print"/>
          <a:srcRect/>
          <a:stretch>
            <a:fillRect/>
          </a:stretch>
        </p:blipFill>
        <p:spPr bwMode="auto">
          <a:xfrm>
            <a:off x="3786182" y="4357694"/>
            <a:ext cx="2262929" cy="1687526"/>
          </a:xfrm>
          <a:prstGeom prst="rect">
            <a:avLst/>
          </a:prstGeom>
          <a:noFill/>
        </p:spPr>
      </p:pic>
      <p:pic>
        <p:nvPicPr>
          <p:cNvPr id="9223" name="Picture 7" descr="C:\Users\Mary Mullaghy\Pictures\imagesCAINZNLV.jpg"/>
          <p:cNvPicPr>
            <a:picLocks noChangeAspect="1" noChangeArrowheads="1"/>
          </p:cNvPicPr>
          <p:nvPr/>
        </p:nvPicPr>
        <p:blipFill>
          <a:blip r:embed="rId6" cstate="print"/>
          <a:srcRect/>
          <a:stretch>
            <a:fillRect/>
          </a:stretch>
        </p:blipFill>
        <p:spPr bwMode="auto">
          <a:xfrm>
            <a:off x="7934325" y="0"/>
            <a:ext cx="1209675" cy="105727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71480"/>
            <a:ext cx="8229600" cy="928686"/>
          </a:xfrm>
        </p:spPr>
        <p:txBody>
          <a:bodyPr/>
          <a:lstStyle/>
          <a:p>
            <a:r>
              <a:rPr lang="en-IE" dirty="0" smtClean="0"/>
              <a:t>1B.3 Carbon Dioxide</a:t>
            </a:r>
            <a:endParaRPr lang="en-IE" dirty="0"/>
          </a:p>
        </p:txBody>
      </p:sp>
      <p:sp>
        <p:nvSpPr>
          <p:cNvPr id="3" name="Content Placeholder 2"/>
          <p:cNvSpPr>
            <a:spLocks noGrp="1"/>
          </p:cNvSpPr>
          <p:nvPr>
            <p:ph idx="1"/>
          </p:nvPr>
        </p:nvSpPr>
        <p:spPr>
          <a:xfrm>
            <a:off x="428596" y="1571612"/>
            <a:ext cx="8229600" cy="1064892"/>
          </a:xfrm>
        </p:spPr>
        <p:txBody>
          <a:bodyPr/>
          <a:lstStyle/>
          <a:p>
            <a:pPr>
              <a:buNone/>
            </a:pPr>
            <a:r>
              <a:rPr lang="en-IE" dirty="0" smtClean="0"/>
              <a:t>Manufacture of CO2 by </a:t>
            </a:r>
            <a:r>
              <a:rPr lang="en-IE" u="sng" dirty="0" smtClean="0"/>
              <a:t>fermentation of yeast</a:t>
            </a:r>
            <a:r>
              <a:rPr lang="en-IE" dirty="0" smtClean="0"/>
              <a:t>	</a:t>
            </a:r>
          </a:p>
          <a:p>
            <a:pPr>
              <a:buNone/>
            </a:pPr>
            <a:r>
              <a:rPr lang="en-IE" dirty="0" smtClean="0"/>
              <a:t>In the </a:t>
            </a:r>
            <a:r>
              <a:rPr lang="en-IE" u="sng" dirty="0" smtClean="0"/>
              <a:t>brewing industry</a:t>
            </a:r>
            <a:r>
              <a:rPr lang="en-IE" dirty="0" smtClean="0"/>
              <a:t>  CO2 is a co-product of ethanol.</a:t>
            </a:r>
            <a:endParaRPr lang="en-IE" dirty="0"/>
          </a:p>
        </p:txBody>
      </p:sp>
      <p:sp>
        <p:nvSpPr>
          <p:cNvPr id="4" name="Slide Number Placeholder 3"/>
          <p:cNvSpPr>
            <a:spLocks noGrp="1"/>
          </p:cNvSpPr>
          <p:nvPr>
            <p:ph type="sldNum" sz="quarter" idx="12"/>
          </p:nvPr>
        </p:nvSpPr>
        <p:spPr/>
        <p:txBody>
          <a:bodyPr/>
          <a:lstStyle/>
          <a:p>
            <a:fld id="{7D165B16-EEF6-4AB0-974C-9AC8B6B50DD0}" type="slidenum">
              <a:rPr lang="en-IE" smtClean="0"/>
              <a:pPr/>
              <a:t>21</a:t>
            </a:fld>
            <a:endParaRPr lang="en-IE"/>
          </a:p>
        </p:txBody>
      </p:sp>
      <p:pic>
        <p:nvPicPr>
          <p:cNvPr id="10242" name="Picture 2" descr="http://image.tutorvista.com/content/respiration/alcoholic-fermentation-demonstration.jpeg"/>
          <p:cNvPicPr>
            <a:picLocks noChangeAspect="1" noChangeArrowheads="1"/>
          </p:cNvPicPr>
          <p:nvPr/>
        </p:nvPicPr>
        <p:blipFill>
          <a:blip r:embed="rId3" cstate="print"/>
          <a:srcRect/>
          <a:stretch>
            <a:fillRect/>
          </a:stretch>
        </p:blipFill>
        <p:spPr bwMode="auto">
          <a:xfrm>
            <a:off x="2571736" y="2643182"/>
            <a:ext cx="2992996" cy="3143272"/>
          </a:xfrm>
          <a:prstGeom prst="rect">
            <a:avLst/>
          </a:prstGeom>
          <a:noFill/>
        </p:spPr>
      </p:pic>
      <p:sp>
        <p:nvSpPr>
          <p:cNvPr id="10243" name="Rectangle 3"/>
          <p:cNvSpPr>
            <a:spLocks noChangeArrowheads="1"/>
          </p:cNvSpPr>
          <p:nvPr/>
        </p:nvSpPr>
        <p:spPr bwMode="auto">
          <a:xfrm>
            <a:off x="1857356" y="5979308"/>
            <a:ext cx="535785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t>
            </a:r>
            <a:r>
              <a:rPr kumimoji="0" lang="en-GB" sz="2000" b="1"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6</a:t>
            </a:r>
            <a:r>
              <a:rPr kumimoji="0" lang="en-GB"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a:t>
            </a:r>
            <a:r>
              <a:rPr kumimoji="0" lang="en-GB" sz="2000" b="1"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12</a:t>
            </a:r>
            <a:r>
              <a:rPr kumimoji="0" lang="en-GB"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a:t>
            </a:r>
            <a:r>
              <a:rPr kumimoji="0" lang="en-GB" sz="2000" b="1"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6</a:t>
            </a:r>
            <a:r>
              <a:rPr kumimoji="0" lang="en-GB"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GB" sz="20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GB"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2C</a:t>
            </a:r>
            <a:r>
              <a:rPr kumimoji="0" lang="en-GB" sz="2000" b="1"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en-GB"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a:t>
            </a:r>
            <a:r>
              <a:rPr kumimoji="0" lang="en-GB" sz="2000" b="1"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5</a:t>
            </a:r>
            <a:r>
              <a:rPr kumimoji="0" lang="en-GB"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OH +</a:t>
            </a:r>
            <a:r>
              <a:rPr kumimoji="0" lang="en-GB" sz="20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GB"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2CO</a:t>
            </a:r>
            <a:r>
              <a:rPr kumimoji="0" lang="en-GB" sz="2000" b="1"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 name="Right Arrow 7"/>
          <p:cNvSpPr/>
          <p:nvPr/>
        </p:nvSpPr>
        <p:spPr>
          <a:xfrm>
            <a:off x="3357554" y="6143644"/>
            <a:ext cx="100013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Laboratory preparation of CO</a:t>
            </a:r>
            <a:r>
              <a:rPr lang="en-IE" sz="3200" dirty="0" smtClean="0"/>
              <a:t>2</a:t>
            </a:r>
            <a:endParaRPr lang="en-IE" dirty="0"/>
          </a:p>
        </p:txBody>
      </p:sp>
      <p:sp>
        <p:nvSpPr>
          <p:cNvPr id="6" name="Content Placeholder 5"/>
          <p:cNvSpPr>
            <a:spLocks noGrp="1"/>
          </p:cNvSpPr>
          <p:nvPr>
            <p:ph idx="1"/>
          </p:nvPr>
        </p:nvSpPr>
        <p:spPr>
          <a:xfrm>
            <a:off x="500034" y="5572140"/>
            <a:ext cx="8229600" cy="895336"/>
          </a:xfrm>
        </p:spPr>
        <p:txBody>
          <a:bodyPr>
            <a:normAutofit/>
          </a:bodyPr>
          <a:lstStyle/>
          <a:p>
            <a:pPr>
              <a:buNone/>
            </a:pPr>
            <a:r>
              <a:rPr lang="en-GB" dirty="0" smtClean="0"/>
              <a:t>CaCO</a:t>
            </a:r>
            <a:r>
              <a:rPr lang="en-GB" baseline="-25000" dirty="0" smtClean="0"/>
              <a:t>3</a:t>
            </a:r>
            <a:r>
              <a:rPr lang="en-GB" dirty="0" smtClean="0"/>
              <a:t>     +      </a:t>
            </a:r>
            <a:r>
              <a:rPr lang="en-GB" sz="4300" dirty="0" smtClean="0"/>
              <a:t>2</a:t>
            </a:r>
            <a:r>
              <a:rPr lang="en-GB" dirty="0" smtClean="0"/>
              <a:t>HCl 	CaCl</a:t>
            </a:r>
            <a:r>
              <a:rPr lang="en-GB" baseline="-25000" dirty="0" smtClean="0"/>
              <a:t>2</a:t>
            </a:r>
            <a:r>
              <a:rPr lang="en-GB" dirty="0" smtClean="0"/>
              <a:t>    +	H</a:t>
            </a:r>
            <a:r>
              <a:rPr lang="en-GB" baseline="-25000" dirty="0" smtClean="0"/>
              <a:t>2</a:t>
            </a:r>
            <a:r>
              <a:rPr lang="en-GB" sz="4400" dirty="0" smtClean="0"/>
              <a:t>0</a:t>
            </a:r>
            <a:r>
              <a:rPr lang="en-GB" dirty="0" smtClean="0"/>
              <a:t>	+   CO</a:t>
            </a:r>
            <a:r>
              <a:rPr lang="en-GB" baseline="-25000" dirty="0" smtClean="0"/>
              <a:t>2</a:t>
            </a:r>
            <a:endParaRPr lang="en-IE" dirty="0" smtClean="0"/>
          </a:p>
          <a:p>
            <a:endParaRPr lang="en-IE" dirty="0"/>
          </a:p>
        </p:txBody>
      </p:sp>
      <p:sp>
        <p:nvSpPr>
          <p:cNvPr id="4" name="Slide Number Placeholder 3"/>
          <p:cNvSpPr>
            <a:spLocks noGrp="1"/>
          </p:cNvSpPr>
          <p:nvPr>
            <p:ph type="sldNum" sz="quarter" idx="12"/>
          </p:nvPr>
        </p:nvSpPr>
        <p:spPr/>
        <p:txBody>
          <a:bodyPr/>
          <a:lstStyle/>
          <a:p>
            <a:fld id="{7D165B16-EEF6-4AB0-974C-9AC8B6B50DD0}" type="slidenum">
              <a:rPr lang="en-IE" smtClean="0"/>
              <a:pPr/>
              <a:t>22</a:t>
            </a:fld>
            <a:endParaRPr lang="en-IE"/>
          </a:p>
        </p:txBody>
      </p:sp>
      <p:pic>
        <p:nvPicPr>
          <p:cNvPr id="69634" name="Picture 2" descr="img42"/>
          <p:cNvPicPr>
            <a:picLocks noChangeAspect="1" noChangeArrowheads="1"/>
          </p:cNvPicPr>
          <p:nvPr/>
        </p:nvPicPr>
        <p:blipFill>
          <a:blip r:embed="rId3" cstate="print"/>
          <a:srcRect l="2846" t="3909" r="3256" b="13762"/>
          <a:stretch>
            <a:fillRect/>
          </a:stretch>
        </p:blipFill>
        <p:spPr bwMode="auto">
          <a:xfrm>
            <a:off x="2000232" y="2000240"/>
            <a:ext cx="5357850" cy="3418561"/>
          </a:xfrm>
          <a:prstGeom prst="rect">
            <a:avLst/>
          </a:prstGeom>
          <a:noFill/>
        </p:spPr>
      </p:pic>
      <p:sp>
        <p:nvSpPr>
          <p:cNvPr id="7" name="Right Arrow 6"/>
          <p:cNvSpPr/>
          <p:nvPr/>
        </p:nvSpPr>
        <p:spPr>
          <a:xfrm flipV="1">
            <a:off x="3571868" y="6000768"/>
            <a:ext cx="500066"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Carbon Monoxide</a:t>
            </a:r>
            <a:endParaRPr lang="en-IE" dirty="0"/>
          </a:p>
        </p:txBody>
      </p:sp>
      <p:sp>
        <p:nvSpPr>
          <p:cNvPr id="3" name="Content Placeholder 2"/>
          <p:cNvSpPr>
            <a:spLocks noGrp="1"/>
          </p:cNvSpPr>
          <p:nvPr>
            <p:ph idx="1"/>
          </p:nvPr>
        </p:nvSpPr>
        <p:spPr/>
        <p:txBody>
          <a:bodyPr>
            <a:normAutofit/>
          </a:bodyPr>
          <a:lstStyle/>
          <a:p>
            <a:pPr>
              <a:buNone/>
            </a:pPr>
            <a:r>
              <a:rPr lang="en-IE" dirty="0" smtClean="0"/>
              <a:t>	When carbon is burned in a limited amount of oxygen incomplete combustion occurs and forms carbon monoxide. 	C + </a:t>
            </a:r>
            <a:r>
              <a:rPr lang="en-IE" dirty="0" smtClean="0">
                <a:solidFill>
                  <a:schemeClr val="accent1">
                    <a:lumMod val="75000"/>
                  </a:schemeClr>
                </a:solidFill>
              </a:rPr>
              <a:t>1/2</a:t>
            </a:r>
            <a:r>
              <a:rPr lang="en-IE" dirty="0" smtClean="0"/>
              <a:t>O2 = CO</a:t>
            </a:r>
            <a:endParaRPr lang="en-IE" b="1" u="sng" dirty="0" smtClean="0"/>
          </a:p>
          <a:p>
            <a:pPr>
              <a:buNone/>
            </a:pPr>
            <a:endParaRPr lang="en-IE" b="1" u="sng" dirty="0" smtClean="0"/>
          </a:p>
          <a:p>
            <a:pPr>
              <a:lnSpc>
                <a:spcPct val="120000"/>
              </a:lnSpc>
            </a:pPr>
            <a:r>
              <a:rPr lang="en-IE" dirty="0" smtClean="0"/>
              <a:t>It is a </a:t>
            </a:r>
            <a:r>
              <a:rPr lang="en-IE" u="sng" dirty="0" smtClean="0"/>
              <a:t>neutral oxide</a:t>
            </a:r>
            <a:r>
              <a:rPr lang="en-IE" dirty="0" smtClean="0"/>
              <a:t>.</a:t>
            </a:r>
          </a:p>
          <a:p>
            <a:pPr>
              <a:lnSpc>
                <a:spcPct val="120000"/>
              </a:lnSpc>
            </a:pPr>
            <a:r>
              <a:rPr lang="en-IE" dirty="0" smtClean="0"/>
              <a:t>It is a colourless odourless poisonous  gas ‘silent killer’.</a:t>
            </a:r>
          </a:p>
          <a:p>
            <a:pPr>
              <a:lnSpc>
                <a:spcPct val="120000"/>
              </a:lnSpc>
            </a:pPr>
            <a:r>
              <a:rPr lang="en-IE" dirty="0" smtClean="0"/>
              <a:t>It prevents the formation of </a:t>
            </a:r>
            <a:r>
              <a:rPr lang="en-IE" dirty="0" err="1" smtClean="0"/>
              <a:t>oxyhaemoglobin</a:t>
            </a:r>
            <a:r>
              <a:rPr lang="en-IE" dirty="0" smtClean="0"/>
              <a:t>.</a:t>
            </a:r>
          </a:p>
          <a:p>
            <a:pPr>
              <a:buNone/>
            </a:pPr>
            <a:endParaRPr lang="en-IE" dirty="0"/>
          </a:p>
        </p:txBody>
      </p:sp>
      <p:sp>
        <p:nvSpPr>
          <p:cNvPr id="4" name="Slide Number Placeholder 3"/>
          <p:cNvSpPr>
            <a:spLocks noGrp="1"/>
          </p:cNvSpPr>
          <p:nvPr>
            <p:ph type="sldNum" sz="quarter" idx="12"/>
          </p:nvPr>
        </p:nvSpPr>
        <p:spPr/>
        <p:txBody>
          <a:bodyPr/>
          <a:lstStyle/>
          <a:p>
            <a:fld id="{7D165B16-EEF6-4AB0-974C-9AC8B6B50DD0}" type="slidenum">
              <a:rPr lang="en-IE" smtClean="0"/>
              <a:pPr/>
              <a:t>23</a:t>
            </a:fld>
            <a:endParaRPr lang="en-IE"/>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8596" y="500042"/>
            <a:ext cx="8305800" cy="1143000"/>
          </a:xfrm>
        </p:spPr>
        <p:txBody>
          <a:bodyPr/>
          <a:lstStyle/>
          <a:p>
            <a:r>
              <a:rPr lang="en-IE" dirty="0" smtClean="0"/>
              <a:t>Sources of CO</a:t>
            </a:r>
            <a:endParaRPr lang="en-IE" dirty="0"/>
          </a:p>
        </p:txBody>
      </p:sp>
      <p:sp>
        <p:nvSpPr>
          <p:cNvPr id="4" name="Slide Number Placeholder 3"/>
          <p:cNvSpPr>
            <a:spLocks noGrp="1"/>
          </p:cNvSpPr>
          <p:nvPr>
            <p:ph type="sldNum" sz="quarter" idx="12"/>
          </p:nvPr>
        </p:nvSpPr>
        <p:spPr/>
        <p:txBody>
          <a:bodyPr/>
          <a:lstStyle/>
          <a:p>
            <a:fld id="{7D165B16-EEF6-4AB0-974C-9AC8B6B50DD0}" type="slidenum">
              <a:rPr lang="en-IE" smtClean="0"/>
              <a:pPr/>
              <a:t>24</a:t>
            </a:fld>
            <a:endParaRPr lang="en-IE"/>
          </a:p>
        </p:txBody>
      </p:sp>
      <p:pic>
        <p:nvPicPr>
          <p:cNvPr id="71684" name="Picture 4" descr=" Desktop Wallpapers · Wallpapers Gallery · 3D-Art &#10; Cigarette smoke">
            <a:hlinkClick r:id="rId3"/>
          </p:cNvPr>
          <p:cNvPicPr>
            <a:picLocks noChangeAspect="1" noChangeArrowheads="1"/>
          </p:cNvPicPr>
          <p:nvPr/>
        </p:nvPicPr>
        <p:blipFill>
          <a:blip r:embed="rId4" cstate="print"/>
          <a:srcRect l="14649"/>
          <a:stretch>
            <a:fillRect/>
          </a:stretch>
        </p:blipFill>
        <p:spPr bwMode="auto">
          <a:xfrm>
            <a:off x="5929322" y="4000504"/>
            <a:ext cx="2662222" cy="2339347"/>
          </a:xfrm>
          <a:prstGeom prst="rect">
            <a:avLst/>
          </a:prstGeom>
          <a:noFill/>
        </p:spPr>
      </p:pic>
      <p:sp>
        <p:nvSpPr>
          <p:cNvPr id="8" name="Rectangle 7"/>
          <p:cNvSpPr/>
          <p:nvPr/>
        </p:nvSpPr>
        <p:spPr>
          <a:xfrm>
            <a:off x="500034" y="1643050"/>
            <a:ext cx="4643470" cy="1318181"/>
          </a:xfrm>
          <a:prstGeom prst="rect">
            <a:avLst/>
          </a:prstGeom>
        </p:spPr>
        <p:txBody>
          <a:bodyPr wrap="square">
            <a:spAutoFit/>
          </a:bodyPr>
          <a:lstStyle/>
          <a:p>
            <a:pPr marL="457200" indent="-457200">
              <a:lnSpc>
                <a:spcPct val="150000"/>
              </a:lnSpc>
              <a:buFont typeface="+mj-lt"/>
              <a:buAutoNum type="arabicPeriod"/>
            </a:pPr>
            <a:r>
              <a:rPr lang="en-IE" sz="2800" dirty="0" smtClean="0"/>
              <a:t>Cigarette smoke.</a:t>
            </a:r>
          </a:p>
          <a:p>
            <a:pPr marL="457200" indent="-457200">
              <a:lnSpc>
                <a:spcPct val="150000"/>
              </a:lnSpc>
              <a:buFont typeface="+mj-lt"/>
              <a:buAutoNum type="arabicPeriod"/>
            </a:pPr>
            <a:r>
              <a:rPr lang="en-IE" sz="2800" dirty="0" smtClean="0"/>
              <a:t>Vehicle exhaust fumes.</a:t>
            </a:r>
          </a:p>
        </p:txBody>
      </p:sp>
      <p:pic>
        <p:nvPicPr>
          <p:cNvPr id="71686" name="Picture 6" descr="http://www.anionair.com/images/1ciginfo1.gif"/>
          <p:cNvPicPr>
            <a:picLocks noChangeAspect="1" noChangeArrowheads="1"/>
          </p:cNvPicPr>
          <p:nvPr/>
        </p:nvPicPr>
        <p:blipFill>
          <a:blip r:embed="rId5" cstate="print"/>
          <a:srcRect/>
          <a:stretch>
            <a:fillRect/>
          </a:stretch>
        </p:blipFill>
        <p:spPr bwMode="auto">
          <a:xfrm>
            <a:off x="428596" y="3429000"/>
            <a:ext cx="5238750" cy="3181350"/>
          </a:xfrm>
          <a:prstGeom prst="rect">
            <a:avLst/>
          </a:prstGeom>
          <a:noFill/>
        </p:spPr>
      </p:pic>
      <p:pic>
        <p:nvPicPr>
          <p:cNvPr id="71688" name="Picture 8" descr="http://www.fumeavent.com/uploads/blog/image/istock_Vehicle_exhaust_cartoon_car_small.jpg"/>
          <p:cNvPicPr>
            <a:picLocks noChangeAspect="1" noChangeArrowheads="1"/>
          </p:cNvPicPr>
          <p:nvPr/>
        </p:nvPicPr>
        <p:blipFill>
          <a:blip r:embed="rId6" cstate="print"/>
          <a:srcRect/>
          <a:stretch>
            <a:fillRect/>
          </a:stretch>
        </p:blipFill>
        <p:spPr bwMode="auto">
          <a:xfrm>
            <a:off x="5214942" y="785794"/>
            <a:ext cx="3619500" cy="273367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Carbon Dioxide</a:t>
            </a:r>
            <a:endParaRPr lang="en-IE" dirty="0"/>
          </a:p>
        </p:txBody>
      </p:sp>
      <p:sp>
        <p:nvSpPr>
          <p:cNvPr id="3" name="Content Placeholder 2"/>
          <p:cNvSpPr>
            <a:spLocks noGrp="1"/>
          </p:cNvSpPr>
          <p:nvPr>
            <p:ph idx="1"/>
          </p:nvPr>
        </p:nvSpPr>
        <p:spPr>
          <a:xfrm>
            <a:off x="457200" y="1935480"/>
            <a:ext cx="8229600" cy="4208164"/>
          </a:xfrm>
        </p:spPr>
        <p:txBody>
          <a:bodyPr/>
          <a:lstStyle/>
          <a:p>
            <a:pPr>
              <a:buNone/>
            </a:pPr>
            <a:r>
              <a:rPr lang="en-IE" dirty="0" smtClean="0"/>
              <a:t>	When carbon is burnt in excess oxygen complete combustion forms carbon dioxide.</a:t>
            </a:r>
          </a:p>
          <a:p>
            <a:pPr>
              <a:buNone/>
            </a:pPr>
            <a:r>
              <a:rPr lang="en-IE" dirty="0" smtClean="0"/>
              <a:t>	It is an </a:t>
            </a:r>
            <a:r>
              <a:rPr lang="en-IE" u="sng" dirty="0" smtClean="0"/>
              <a:t>acidic gaseous oxide</a:t>
            </a:r>
            <a:r>
              <a:rPr lang="en-IE" dirty="0" smtClean="0"/>
              <a:t>.</a:t>
            </a:r>
          </a:p>
          <a:p>
            <a:pPr>
              <a:buNone/>
            </a:pPr>
            <a:r>
              <a:rPr lang="en-IE" dirty="0" smtClean="0"/>
              <a:t>	</a:t>
            </a:r>
          </a:p>
          <a:p>
            <a:pPr>
              <a:buNone/>
            </a:pPr>
            <a:r>
              <a:rPr lang="en-IE" b="1" u="sng" dirty="0" smtClean="0"/>
              <a:t>Uses of CO2:</a:t>
            </a:r>
          </a:p>
          <a:p>
            <a:pPr marL="514350" indent="-514350">
              <a:buFont typeface="+mj-lt"/>
              <a:buAutoNum type="arabicPeriod"/>
            </a:pPr>
            <a:r>
              <a:rPr lang="en-IE" dirty="0" smtClean="0"/>
              <a:t>Fizzy drinks</a:t>
            </a:r>
          </a:p>
          <a:p>
            <a:pPr marL="514350" indent="-514350">
              <a:buFont typeface="+mj-lt"/>
              <a:buAutoNum type="arabicPeriod"/>
            </a:pPr>
            <a:r>
              <a:rPr lang="en-IE" dirty="0" smtClean="0"/>
              <a:t>Fire extinguishers</a:t>
            </a:r>
          </a:p>
          <a:p>
            <a:pPr marL="514350" indent="-514350">
              <a:buFont typeface="+mj-lt"/>
              <a:buAutoNum type="arabicPeriod"/>
            </a:pPr>
            <a:r>
              <a:rPr lang="en-IE" dirty="0" smtClean="0"/>
              <a:t>Dry ice CO2</a:t>
            </a:r>
            <a:r>
              <a:rPr lang="en-IE" sz="1800" dirty="0" smtClean="0"/>
              <a:t>(s)</a:t>
            </a:r>
            <a:endParaRPr lang="en-IE" dirty="0" smtClean="0"/>
          </a:p>
          <a:p>
            <a:pPr marL="514350" indent="-514350">
              <a:buFont typeface="+mj-lt"/>
              <a:buAutoNum type="arabicPeriod"/>
            </a:pPr>
            <a:endParaRPr lang="en-IE" dirty="0" smtClean="0"/>
          </a:p>
          <a:p>
            <a:endParaRPr lang="en-IE" dirty="0"/>
          </a:p>
        </p:txBody>
      </p:sp>
      <p:sp>
        <p:nvSpPr>
          <p:cNvPr id="4" name="Slide Number Placeholder 3"/>
          <p:cNvSpPr>
            <a:spLocks noGrp="1"/>
          </p:cNvSpPr>
          <p:nvPr>
            <p:ph type="sldNum" sz="quarter" idx="12"/>
          </p:nvPr>
        </p:nvSpPr>
        <p:spPr/>
        <p:txBody>
          <a:bodyPr/>
          <a:lstStyle/>
          <a:p>
            <a:fld id="{7D165B16-EEF6-4AB0-974C-9AC8B6B50DD0}" type="slidenum">
              <a:rPr lang="en-IE" smtClean="0"/>
              <a:pPr/>
              <a:t>25</a:t>
            </a:fld>
            <a:endParaRPr lang="en-IE"/>
          </a:p>
        </p:txBody>
      </p:sp>
      <p:pic>
        <p:nvPicPr>
          <p:cNvPr id="78850" name="Picture 2" descr="http://www.thebusinessopportunist.com/tim/Account%20Holders/images/fizzy%20drink%20cans.gif"/>
          <p:cNvPicPr>
            <a:picLocks noChangeAspect="1" noChangeArrowheads="1"/>
          </p:cNvPicPr>
          <p:nvPr/>
        </p:nvPicPr>
        <p:blipFill>
          <a:blip r:embed="rId3" cstate="print"/>
          <a:srcRect/>
          <a:stretch>
            <a:fillRect/>
          </a:stretch>
        </p:blipFill>
        <p:spPr bwMode="auto">
          <a:xfrm>
            <a:off x="5357818" y="2786058"/>
            <a:ext cx="2990850" cy="2200275"/>
          </a:xfrm>
          <a:prstGeom prst="rect">
            <a:avLst/>
          </a:prstGeom>
          <a:noFill/>
        </p:spPr>
      </p:pic>
      <p:pic>
        <p:nvPicPr>
          <p:cNvPr id="78852" name="Picture 4" descr="http://www.blazetech-fire-protection.com/userimages/carbon-dioxide-fire-extinguisher.jpg"/>
          <p:cNvPicPr>
            <a:picLocks noChangeAspect="1" noChangeArrowheads="1"/>
          </p:cNvPicPr>
          <p:nvPr/>
        </p:nvPicPr>
        <p:blipFill>
          <a:blip r:embed="rId4" cstate="print"/>
          <a:srcRect l="25000" r="22499"/>
          <a:stretch>
            <a:fillRect/>
          </a:stretch>
        </p:blipFill>
        <p:spPr bwMode="auto">
          <a:xfrm>
            <a:off x="3786182" y="4000504"/>
            <a:ext cx="1387682" cy="264318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Universal Indicator</a:t>
            </a:r>
            <a:endParaRPr lang="en-IE" dirty="0"/>
          </a:p>
        </p:txBody>
      </p:sp>
      <p:sp>
        <p:nvSpPr>
          <p:cNvPr id="3" name="Content Placeholder 2"/>
          <p:cNvSpPr>
            <a:spLocks noGrp="1"/>
          </p:cNvSpPr>
          <p:nvPr>
            <p:ph idx="1"/>
          </p:nvPr>
        </p:nvSpPr>
        <p:spPr>
          <a:xfrm>
            <a:off x="457200" y="1935480"/>
            <a:ext cx="8229600" cy="1850710"/>
          </a:xfrm>
        </p:spPr>
        <p:txBody>
          <a:bodyPr>
            <a:normAutofit lnSpcReduction="10000"/>
          </a:bodyPr>
          <a:lstStyle/>
          <a:p>
            <a:pPr>
              <a:lnSpc>
                <a:spcPct val="150000"/>
              </a:lnSpc>
              <a:buNone/>
            </a:pPr>
            <a:r>
              <a:rPr lang="en-GB" dirty="0" smtClean="0"/>
              <a:t>	</a:t>
            </a:r>
            <a:r>
              <a:rPr lang="en-GB" u="sng" dirty="0" smtClean="0"/>
              <a:t>Universal indicator</a:t>
            </a:r>
            <a:r>
              <a:rPr lang="en-GB" dirty="0" smtClean="0"/>
              <a:t> is a mixture of indicators that shows a wide range of colours depending on the pH of the solution. </a:t>
            </a:r>
            <a:endParaRPr lang="en-IE" dirty="0" smtClean="0"/>
          </a:p>
          <a:p>
            <a:endParaRPr lang="en-IE" dirty="0"/>
          </a:p>
        </p:txBody>
      </p:sp>
      <p:sp>
        <p:nvSpPr>
          <p:cNvPr id="4" name="Slide Number Placeholder 3"/>
          <p:cNvSpPr>
            <a:spLocks noGrp="1"/>
          </p:cNvSpPr>
          <p:nvPr>
            <p:ph type="sldNum" sz="quarter" idx="12"/>
          </p:nvPr>
        </p:nvSpPr>
        <p:spPr/>
        <p:txBody>
          <a:bodyPr/>
          <a:lstStyle/>
          <a:p>
            <a:fld id="{7D165B16-EEF6-4AB0-974C-9AC8B6B50DD0}" type="slidenum">
              <a:rPr lang="en-IE" smtClean="0"/>
              <a:pPr/>
              <a:t>26</a:t>
            </a:fld>
            <a:endParaRPr lang="en-IE"/>
          </a:p>
        </p:txBody>
      </p:sp>
      <p:pic>
        <p:nvPicPr>
          <p:cNvPr id="80898" name="Picture 2" descr="sci_dia_39"/>
          <p:cNvPicPr>
            <a:picLocks noChangeAspect="1" noChangeArrowheads="1"/>
          </p:cNvPicPr>
          <p:nvPr/>
        </p:nvPicPr>
        <p:blipFill>
          <a:blip r:embed="rId3" cstate="print"/>
          <a:srcRect/>
          <a:stretch>
            <a:fillRect/>
          </a:stretch>
        </p:blipFill>
        <p:spPr bwMode="auto">
          <a:xfrm>
            <a:off x="785786" y="4071942"/>
            <a:ext cx="7757458" cy="164307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18"/>
            <a:ext cx="8229600" cy="1204170"/>
          </a:xfrm>
        </p:spPr>
        <p:txBody>
          <a:bodyPr>
            <a:normAutofit/>
          </a:bodyPr>
          <a:lstStyle/>
          <a:p>
            <a:r>
              <a:rPr lang="en-IE" sz="3600" b="1" dirty="0" smtClean="0"/>
              <a:t>Specified Demonstration </a:t>
            </a:r>
            <a:r>
              <a:rPr lang="en-IE" sz="3600" dirty="0" smtClean="0"/>
              <a:t/>
            </a:r>
            <a:br>
              <a:rPr lang="en-IE" sz="3600" dirty="0" smtClean="0"/>
            </a:br>
            <a:r>
              <a:rPr lang="en-IE" sz="3600" dirty="0" smtClean="0"/>
              <a:t>Effect of CO</a:t>
            </a:r>
            <a:r>
              <a:rPr lang="en-IE" sz="2400" dirty="0" smtClean="0"/>
              <a:t>2</a:t>
            </a:r>
            <a:r>
              <a:rPr lang="en-IE" sz="3600" dirty="0" smtClean="0"/>
              <a:t> on universal indicator</a:t>
            </a:r>
            <a:endParaRPr lang="en-IE" sz="3600" dirty="0"/>
          </a:p>
        </p:txBody>
      </p:sp>
      <p:sp>
        <p:nvSpPr>
          <p:cNvPr id="4" name="Slide Number Placeholder 3"/>
          <p:cNvSpPr>
            <a:spLocks noGrp="1"/>
          </p:cNvSpPr>
          <p:nvPr>
            <p:ph type="sldNum" sz="quarter" idx="12"/>
          </p:nvPr>
        </p:nvSpPr>
        <p:spPr/>
        <p:txBody>
          <a:bodyPr/>
          <a:lstStyle/>
          <a:p>
            <a:fld id="{7D165B16-EEF6-4AB0-974C-9AC8B6B50DD0}" type="slidenum">
              <a:rPr lang="en-IE" smtClean="0"/>
              <a:pPr/>
              <a:t>27</a:t>
            </a:fld>
            <a:endParaRPr lang="en-IE"/>
          </a:p>
        </p:txBody>
      </p:sp>
      <p:pic>
        <p:nvPicPr>
          <p:cNvPr id="79874" name="Picture 2"/>
          <p:cNvPicPr>
            <a:picLocks noChangeAspect="1" noChangeArrowheads="1"/>
          </p:cNvPicPr>
          <p:nvPr/>
        </p:nvPicPr>
        <p:blipFill>
          <a:blip r:embed="rId3" cstate="print"/>
          <a:srcRect t="1923" r="1545"/>
          <a:stretch>
            <a:fillRect/>
          </a:stretch>
        </p:blipFill>
        <p:spPr bwMode="auto">
          <a:xfrm>
            <a:off x="714348" y="2428868"/>
            <a:ext cx="7643866" cy="36433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704088"/>
            <a:ext cx="8715436" cy="796086"/>
          </a:xfrm>
        </p:spPr>
        <p:txBody>
          <a:bodyPr>
            <a:normAutofit/>
          </a:bodyPr>
          <a:lstStyle/>
          <a:p>
            <a:r>
              <a:rPr lang="en-GB" sz="2800" dirty="0" smtClean="0"/>
              <a:t>The effect of carbon dioxide on universal indicator solution</a:t>
            </a:r>
            <a:endParaRPr lang="en-IE" sz="2800" dirty="0"/>
          </a:p>
        </p:txBody>
      </p:sp>
      <p:sp>
        <p:nvSpPr>
          <p:cNvPr id="3" name="Content Placeholder 2"/>
          <p:cNvSpPr>
            <a:spLocks noGrp="1"/>
          </p:cNvSpPr>
          <p:nvPr>
            <p:ph idx="1"/>
          </p:nvPr>
        </p:nvSpPr>
        <p:spPr>
          <a:xfrm>
            <a:off x="457200" y="1785926"/>
            <a:ext cx="8229600" cy="4538674"/>
          </a:xfrm>
        </p:spPr>
        <p:txBody>
          <a:bodyPr>
            <a:normAutofit fontScale="77500" lnSpcReduction="20000"/>
          </a:bodyPr>
          <a:lstStyle/>
          <a:p>
            <a:pPr>
              <a:buNone/>
            </a:pPr>
            <a:r>
              <a:rPr lang="en-GB" b="1" u="sng" dirty="0" smtClean="0"/>
              <a:t>Method:</a:t>
            </a:r>
            <a:endParaRPr lang="en-IE" dirty="0" smtClean="0"/>
          </a:p>
          <a:p>
            <a:pPr marL="514350" lvl="0" indent="-514350">
              <a:lnSpc>
                <a:spcPct val="130000"/>
              </a:lnSpc>
              <a:buFont typeface="+mj-lt"/>
              <a:buAutoNum type="arabicPeriod"/>
            </a:pPr>
            <a:r>
              <a:rPr lang="en-GB" dirty="0" smtClean="0"/>
              <a:t>Place 25cm</a:t>
            </a:r>
            <a:r>
              <a:rPr lang="en-GB" baseline="30000" dirty="0" smtClean="0"/>
              <a:t>3</a:t>
            </a:r>
            <a:r>
              <a:rPr lang="en-GB" dirty="0" smtClean="0"/>
              <a:t> of universal indicator into a 100cm</a:t>
            </a:r>
            <a:r>
              <a:rPr lang="en-GB" baseline="30000" dirty="0" smtClean="0"/>
              <a:t>3</a:t>
            </a:r>
            <a:r>
              <a:rPr lang="en-GB" dirty="0" smtClean="0"/>
              <a:t> beaker and dilute with equal volume of water.</a:t>
            </a:r>
            <a:endParaRPr lang="en-IE" dirty="0" smtClean="0"/>
          </a:p>
          <a:p>
            <a:pPr marL="514350" lvl="0" indent="-514350">
              <a:lnSpc>
                <a:spcPct val="130000"/>
              </a:lnSpc>
              <a:buFont typeface="+mj-lt"/>
              <a:buAutoNum type="arabicPeriod"/>
            </a:pPr>
            <a:r>
              <a:rPr lang="en-GB" dirty="0" smtClean="0"/>
              <a:t>Place a few marble chips in a test tube and set up apparatus as shown.</a:t>
            </a:r>
            <a:endParaRPr lang="en-IE" dirty="0" smtClean="0"/>
          </a:p>
          <a:p>
            <a:pPr marL="514350" lvl="0" indent="-514350">
              <a:lnSpc>
                <a:spcPct val="130000"/>
              </a:lnSpc>
              <a:buFont typeface="+mj-lt"/>
              <a:buAutoNum type="arabicPeriod"/>
            </a:pPr>
            <a:r>
              <a:rPr lang="en-GB" dirty="0" smtClean="0"/>
              <a:t>Add dilute </a:t>
            </a:r>
            <a:r>
              <a:rPr lang="en-GB" dirty="0" err="1" smtClean="0"/>
              <a:t>HCl</a:t>
            </a:r>
            <a:r>
              <a:rPr lang="en-GB" dirty="0" smtClean="0"/>
              <a:t> drop-wise.</a:t>
            </a:r>
          </a:p>
          <a:p>
            <a:pPr marL="514350" lvl="0" indent="-514350">
              <a:buNone/>
            </a:pPr>
            <a:endParaRPr lang="en-IE" dirty="0" smtClean="0"/>
          </a:p>
          <a:p>
            <a:pPr>
              <a:lnSpc>
                <a:spcPct val="140000"/>
              </a:lnSpc>
              <a:buNone/>
            </a:pPr>
            <a:r>
              <a:rPr lang="en-GB" b="1" u="sng" dirty="0" smtClean="0"/>
              <a:t>Result</a:t>
            </a:r>
            <a:r>
              <a:rPr lang="en-GB" b="1" dirty="0" smtClean="0"/>
              <a:t>:</a:t>
            </a:r>
            <a:r>
              <a:rPr lang="en-GB" dirty="0" smtClean="0"/>
              <a:t> </a:t>
            </a:r>
          </a:p>
          <a:p>
            <a:pPr>
              <a:lnSpc>
                <a:spcPct val="140000"/>
              </a:lnSpc>
              <a:buNone/>
            </a:pPr>
            <a:r>
              <a:rPr lang="en-GB" dirty="0" smtClean="0"/>
              <a:t>	As CO</a:t>
            </a:r>
            <a:r>
              <a:rPr lang="en-GB" baseline="-25000" dirty="0" smtClean="0"/>
              <a:t>2</a:t>
            </a:r>
            <a:r>
              <a:rPr lang="en-GB" dirty="0" smtClean="0"/>
              <a:t> gas is bubbled into a sample of universal indicator, the pH is gradually lowered as the amount of CO</a:t>
            </a:r>
            <a:r>
              <a:rPr lang="en-GB" baseline="-25000" dirty="0" smtClean="0"/>
              <a:t>2 </a:t>
            </a:r>
            <a:r>
              <a:rPr lang="en-GB" dirty="0" smtClean="0"/>
              <a:t>increases and a series of colour changes is seen as the pH drops. Colour changes from green to red.</a:t>
            </a:r>
            <a:endParaRPr lang="en-IE" dirty="0" smtClean="0"/>
          </a:p>
          <a:p>
            <a:endParaRPr lang="en-IE" dirty="0"/>
          </a:p>
        </p:txBody>
      </p:sp>
      <p:sp>
        <p:nvSpPr>
          <p:cNvPr id="4" name="Slide Number Placeholder 3"/>
          <p:cNvSpPr>
            <a:spLocks noGrp="1"/>
          </p:cNvSpPr>
          <p:nvPr>
            <p:ph type="sldNum" sz="quarter" idx="12"/>
          </p:nvPr>
        </p:nvSpPr>
        <p:spPr/>
        <p:txBody>
          <a:bodyPr/>
          <a:lstStyle/>
          <a:p>
            <a:fld id="{7D165B16-EEF6-4AB0-974C-9AC8B6B50DD0}" type="slidenum">
              <a:rPr lang="en-IE" smtClean="0"/>
              <a:pPr/>
              <a:t>28</a:t>
            </a:fld>
            <a:endParaRPr lang="en-IE"/>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165B16-EEF6-4AB0-974C-9AC8B6B50DD0}" type="slidenum">
              <a:rPr lang="en-IE" smtClean="0"/>
              <a:pPr/>
              <a:t>29</a:t>
            </a:fld>
            <a:endParaRPr lang="en-IE"/>
          </a:p>
        </p:txBody>
      </p:sp>
      <p:pic>
        <p:nvPicPr>
          <p:cNvPr id="82946" name="Picture 2" descr="http://www.chemistryland.com/CHM107Lab/Exp05_CO2/Lab/CO2intoOcean.jpg"/>
          <p:cNvPicPr>
            <a:picLocks noChangeAspect="1" noChangeArrowheads="1"/>
          </p:cNvPicPr>
          <p:nvPr/>
        </p:nvPicPr>
        <p:blipFill>
          <a:blip r:embed="rId3" cstate="print"/>
          <a:srcRect b="8783"/>
          <a:stretch>
            <a:fillRect/>
          </a:stretch>
        </p:blipFill>
        <p:spPr bwMode="auto">
          <a:xfrm>
            <a:off x="0" y="0"/>
            <a:ext cx="9144000" cy="5214950"/>
          </a:xfrm>
          <a:prstGeom prst="rect">
            <a:avLst/>
          </a:prstGeom>
          <a:noFill/>
        </p:spPr>
      </p:pic>
      <p:sp>
        <p:nvSpPr>
          <p:cNvPr id="7" name="Title 1"/>
          <p:cNvSpPr>
            <a:spLocks noGrp="1"/>
          </p:cNvSpPr>
          <p:nvPr>
            <p:ph type="title"/>
          </p:nvPr>
        </p:nvSpPr>
        <p:spPr>
          <a:xfrm>
            <a:off x="214282" y="5286388"/>
            <a:ext cx="8305800" cy="1285876"/>
          </a:xfrm>
        </p:spPr>
        <p:txBody>
          <a:bodyPr>
            <a:normAutofit fontScale="90000"/>
          </a:bodyPr>
          <a:lstStyle/>
          <a:p>
            <a:r>
              <a:rPr lang="en-IE" dirty="0" smtClean="0"/>
              <a:t>CO</a:t>
            </a:r>
            <a:r>
              <a:rPr lang="en-IE" sz="2700" dirty="0" smtClean="0"/>
              <a:t>2</a:t>
            </a:r>
            <a:r>
              <a:rPr lang="en-IE" dirty="0" smtClean="0"/>
              <a:t> in water can be free CO</a:t>
            </a:r>
            <a:r>
              <a:rPr lang="en-IE" sz="2700" dirty="0" smtClean="0"/>
              <a:t>2</a:t>
            </a:r>
            <a:r>
              <a:rPr lang="en-IE" sz="2200" dirty="0" smtClean="0"/>
              <a:t>(g) </a:t>
            </a:r>
            <a:br>
              <a:rPr lang="en-IE" sz="2200" dirty="0" smtClean="0"/>
            </a:br>
            <a:r>
              <a:rPr lang="en-IE" dirty="0" smtClean="0"/>
              <a:t>or combined as C0</a:t>
            </a:r>
            <a:r>
              <a:rPr lang="en-IE" sz="2700" dirty="0" smtClean="0"/>
              <a:t>3</a:t>
            </a:r>
            <a:r>
              <a:rPr lang="en-IE" sz="4400" baseline="30000" dirty="0" smtClean="0"/>
              <a:t>2-</a:t>
            </a:r>
            <a:r>
              <a:rPr lang="en-IE" dirty="0" smtClean="0"/>
              <a:t> or HCO</a:t>
            </a:r>
            <a:r>
              <a:rPr lang="en-IE" sz="2200" dirty="0" smtClean="0"/>
              <a:t>3</a:t>
            </a:r>
            <a:r>
              <a:rPr lang="en-IE" sz="4400" baseline="30000" dirty="0" smtClean="0"/>
              <a:t>-</a:t>
            </a:r>
            <a:endParaRPr lang="en-IE" baseline="30000"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1" descr="02_14Figure_ILL"/>
          <p:cNvPicPr>
            <a:picLocks noChangeAspect="1" noChangeArrowheads="1"/>
          </p:cNvPicPr>
          <p:nvPr/>
        </p:nvPicPr>
        <p:blipFill>
          <a:blip r:embed="rId3" cstate="print"/>
          <a:srcRect r="29596" b="39771"/>
          <a:stretch>
            <a:fillRect/>
          </a:stretch>
        </p:blipFill>
        <p:spPr bwMode="auto">
          <a:xfrm>
            <a:off x="374650" y="185738"/>
            <a:ext cx="5910263" cy="3906837"/>
          </a:xfrm>
          <a:prstGeom prst="rect">
            <a:avLst/>
          </a:prstGeom>
          <a:noFill/>
          <a:ln w="9525">
            <a:noFill/>
            <a:miter lim="800000"/>
            <a:headEnd/>
            <a:tailEnd/>
          </a:ln>
          <a:effectLst/>
        </p:spPr>
      </p:pic>
      <p:sp>
        <p:nvSpPr>
          <p:cNvPr id="49155" name="Rectangle 3"/>
          <p:cNvSpPr>
            <a:spLocks noChangeArrowheads="1"/>
          </p:cNvSpPr>
          <p:nvPr/>
        </p:nvSpPr>
        <p:spPr bwMode="auto">
          <a:xfrm>
            <a:off x="76200" y="6554788"/>
            <a:ext cx="3289300" cy="214312"/>
          </a:xfrm>
          <a:prstGeom prst="rect">
            <a:avLst/>
          </a:prstGeom>
          <a:noFill/>
          <a:ln w="9525">
            <a:noFill/>
            <a:miter lim="800000"/>
            <a:headEnd/>
            <a:tailEnd/>
          </a:ln>
          <a:effectLst/>
        </p:spPr>
        <p:txBody>
          <a:bodyPr wrap="none">
            <a:spAutoFit/>
          </a:bodyPr>
          <a:lstStyle/>
          <a:p>
            <a:r>
              <a:rPr lang="en-US" sz="800"/>
              <a:t>Copyright © 2007 Pearson Benjamin Cummings.  All rights reserved.</a:t>
            </a:r>
            <a:endParaRPr lang="en-US" sz="1200"/>
          </a:p>
        </p:txBody>
      </p:sp>
      <p:pic>
        <p:nvPicPr>
          <p:cNvPr id="49156" name="Picture1" descr="02_14Figure_ILL"/>
          <p:cNvPicPr>
            <a:picLocks noChangeAspect="1" noChangeArrowheads="1"/>
          </p:cNvPicPr>
          <p:nvPr/>
        </p:nvPicPr>
        <p:blipFill>
          <a:blip r:embed="rId3" cstate="print"/>
          <a:srcRect l="49944" t="20534" r="3195" b="17818"/>
          <a:stretch>
            <a:fillRect/>
          </a:stretch>
        </p:blipFill>
        <p:spPr bwMode="auto">
          <a:xfrm>
            <a:off x="4567238" y="1517650"/>
            <a:ext cx="3933825" cy="3998913"/>
          </a:xfrm>
          <a:prstGeom prst="rect">
            <a:avLst/>
          </a:prstGeom>
          <a:noFill/>
          <a:ln w="9525">
            <a:noFill/>
            <a:miter lim="800000"/>
            <a:headEnd/>
            <a:tailEnd/>
          </a:ln>
          <a:effectLst/>
        </p:spPr>
      </p:pic>
      <p:sp>
        <p:nvSpPr>
          <p:cNvPr id="49157" name="Freeform 5"/>
          <p:cNvSpPr>
            <a:spLocks/>
          </p:cNvSpPr>
          <p:nvPr/>
        </p:nvSpPr>
        <p:spPr bwMode="auto">
          <a:xfrm>
            <a:off x="4470400" y="4248150"/>
            <a:ext cx="323850" cy="388938"/>
          </a:xfrm>
          <a:custGeom>
            <a:avLst/>
            <a:gdLst/>
            <a:ahLst/>
            <a:cxnLst>
              <a:cxn ang="0">
                <a:pos x="105" y="0"/>
              </a:cxn>
              <a:cxn ang="0">
                <a:pos x="198" y="117"/>
              </a:cxn>
              <a:cxn ang="0">
                <a:pos x="204" y="204"/>
              </a:cxn>
              <a:cxn ang="0">
                <a:pos x="128" y="245"/>
              </a:cxn>
              <a:cxn ang="0">
                <a:pos x="41" y="239"/>
              </a:cxn>
              <a:cxn ang="0">
                <a:pos x="0" y="93"/>
              </a:cxn>
              <a:cxn ang="0">
                <a:pos x="105" y="0"/>
              </a:cxn>
            </a:cxnLst>
            <a:rect l="0" t="0" r="r" b="b"/>
            <a:pathLst>
              <a:path w="204" h="245">
                <a:moveTo>
                  <a:pt x="105" y="0"/>
                </a:moveTo>
                <a:lnTo>
                  <a:pt x="198" y="117"/>
                </a:lnTo>
                <a:lnTo>
                  <a:pt x="204" y="204"/>
                </a:lnTo>
                <a:lnTo>
                  <a:pt x="128" y="245"/>
                </a:lnTo>
                <a:lnTo>
                  <a:pt x="41" y="239"/>
                </a:lnTo>
                <a:lnTo>
                  <a:pt x="0" y="93"/>
                </a:lnTo>
                <a:lnTo>
                  <a:pt x="105" y="0"/>
                </a:lnTo>
                <a:close/>
              </a:path>
            </a:pathLst>
          </a:custGeom>
          <a:solidFill>
            <a:schemeClr val="bg1"/>
          </a:solidFill>
          <a:ln w="9525">
            <a:noFill/>
            <a:round/>
            <a:headEnd/>
            <a:tailEnd/>
          </a:ln>
          <a:effectLst/>
        </p:spPr>
        <p:txBody>
          <a:bodyPr/>
          <a:lstStyle/>
          <a:p>
            <a:endParaRPr lang="en-IE"/>
          </a:p>
        </p:txBody>
      </p:sp>
      <p:sp>
        <p:nvSpPr>
          <p:cNvPr id="49158" name="Text Box 6"/>
          <p:cNvSpPr txBox="1">
            <a:spLocks noChangeArrowheads="1"/>
          </p:cNvSpPr>
          <p:nvPr/>
        </p:nvSpPr>
        <p:spPr bwMode="auto">
          <a:xfrm>
            <a:off x="406400" y="4213225"/>
            <a:ext cx="4400550" cy="1863725"/>
          </a:xfrm>
          <a:prstGeom prst="rect">
            <a:avLst/>
          </a:prstGeom>
          <a:noFill/>
          <a:ln w="9525">
            <a:noFill/>
            <a:miter lim="800000"/>
            <a:headEnd/>
            <a:tailEnd/>
          </a:ln>
          <a:effectLst/>
        </p:spPr>
        <p:txBody>
          <a:bodyPr wrap="none">
            <a:spAutoFit/>
          </a:bodyPr>
          <a:lstStyle/>
          <a:p>
            <a:r>
              <a:rPr lang="en-US" b="1"/>
              <a:t>Component	  Percent composition</a:t>
            </a:r>
          </a:p>
          <a:p>
            <a:endParaRPr lang="en-US" b="1"/>
          </a:p>
          <a:p>
            <a:r>
              <a:rPr lang="en-US" sz="1600" b="1"/>
              <a:t>Nitrogen, N</a:t>
            </a:r>
            <a:r>
              <a:rPr lang="en-US" sz="1600" b="1" baseline="-25000"/>
              <a:t>2</a:t>
            </a:r>
            <a:r>
              <a:rPr lang="en-US" sz="1600" b="1"/>
              <a:t>	      78%		</a:t>
            </a:r>
          </a:p>
          <a:p>
            <a:r>
              <a:rPr lang="en-US" sz="1600" b="1"/>
              <a:t>Oxygen, O</a:t>
            </a:r>
            <a:r>
              <a:rPr lang="en-US" sz="1600" b="1" baseline="-25000"/>
              <a:t>2</a:t>
            </a:r>
            <a:r>
              <a:rPr lang="en-US" sz="1600" b="1"/>
              <a:t>	      21%</a:t>
            </a:r>
          </a:p>
          <a:p>
            <a:r>
              <a:rPr lang="en-US" sz="1600" b="1"/>
              <a:t>Argon, Ar	      0.9%</a:t>
            </a:r>
          </a:p>
          <a:p>
            <a:r>
              <a:rPr lang="en-US" sz="1600" b="1"/>
              <a:t>Water, H</a:t>
            </a:r>
            <a:r>
              <a:rPr lang="en-US" sz="1600" b="1" baseline="-25000"/>
              <a:t>2</a:t>
            </a:r>
            <a:r>
              <a:rPr lang="en-US" sz="1600" b="1"/>
              <a:t>O	      0 – 4% (variable)</a:t>
            </a:r>
          </a:p>
          <a:p>
            <a:r>
              <a:rPr lang="en-US" sz="1600" b="1"/>
              <a:t>Carbon dioxide, CO</a:t>
            </a:r>
            <a:r>
              <a:rPr lang="en-US" sz="1600" b="1" baseline="-25000"/>
              <a:t>2</a:t>
            </a:r>
            <a:r>
              <a:rPr lang="en-US" sz="1600" b="1"/>
              <a:t>   0.034% (variable)</a:t>
            </a:r>
          </a:p>
        </p:txBody>
      </p:sp>
      <p:sp>
        <p:nvSpPr>
          <p:cNvPr id="49159" name="Line 7"/>
          <p:cNvSpPr>
            <a:spLocks noChangeShapeType="1"/>
          </p:cNvSpPr>
          <p:nvPr/>
        </p:nvSpPr>
        <p:spPr bwMode="auto">
          <a:xfrm>
            <a:off x="517525" y="4562475"/>
            <a:ext cx="4165600" cy="0"/>
          </a:xfrm>
          <a:prstGeom prst="line">
            <a:avLst/>
          </a:prstGeom>
          <a:noFill/>
          <a:ln w="9525">
            <a:solidFill>
              <a:schemeClr val="tx1"/>
            </a:solidFill>
            <a:round/>
            <a:headEnd/>
            <a:tailEnd/>
          </a:ln>
          <a:effectLst/>
        </p:spPr>
        <p:txBody>
          <a:bodyPr/>
          <a:lstStyle/>
          <a:p>
            <a:endParaRPr lang="en-IE"/>
          </a:p>
        </p:txBody>
      </p:sp>
      <p:pic>
        <p:nvPicPr>
          <p:cNvPr id="49160" name="Picture 8" descr="Andes_et_Terminator"/>
          <p:cNvPicPr>
            <a:picLocks noChangeAspect="1" noChangeArrowheads="1"/>
          </p:cNvPicPr>
          <p:nvPr/>
        </p:nvPicPr>
        <p:blipFill>
          <a:blip r:embed="rId4" cstate="print"/>
          <a:srcRect/>
          <a:stretch>
            <a:fillRect/>
          </a:stretch>
        </p:blipFill>
        <p:spPr bwMode="auto">
          <a:xfrm>
            <a:off x="0" y="-1341438"/>
            <a:ext cx="9144000" cy="8656638"/>
          </a:xfrm>
          <a:prstGeom prst="rect">
            <a:avLst/>
          </a:prstGeom>
          <a:noFill/>
        </p:spPr>
      </p:pic>
      <p:sp>
        <p:nvSpPr>
          <p:cNvPr id="49161" name="Text Box 9"/>
          <p:cNvSpPr txBox="1">
            <a:spLocks noChangeArrowheads="1"/>
          </p:cNvSpPr>
          <p:nvPr/>
        </p:nvSpPr>
        <p:spPr bwMode="auto">
          <a:xfrm>
            <a:off x="285720" y="0"/>
            <a:ext cx="4425379" cy="1077218"/>
          </a:xfrm>
          <a:prstGeom prst="rect">
            <a:avLst/>
          </a:prstGeom>
          <a:noFill/>
          <a:ln w="9525">
            <a:noFill/>
            <a:miter lim="800000"/>
            <a:headEnd/>
            <a:tailEnd/>
          </a:ln>
          <a:effectLst/>
        </p:spPr>
        <p:txBody>
          <a:bodyPr wrap="none">
            <a:spAutoFit/>
          </a:bodyPr>
          <a:lstStyle/>
          <a:p>
            <a:pPr algn="ctr"/>
            <a:r>
              <a:rPr lang="en-US" sz="3200" dirty="0">
                <a:solidFill>
                  <a:schemeClr val="bg1"/>
                </a:solidFill>
              </a:rPr>
              <a:t>The Earth’s Atmosphere</a:t>
            </a:r>
          </a:p>
          <a:p>
            <a:pPr algn="ctr"/>
            <a:r>
              <a:rPr lang="en-US" sz="3200" dirty="0">
                <a:solidFill>
                  <a:schemeClr val="bg1"/>
                </a:solidFill>
              </a:rPr>
              <a:t>From Space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161"/>
                                        </p:tgtEl>
                                        <p:attrNameLst>
                                          <p:attrName>style.visibility</p:attrName>
                                        </p:attrNameLst>
                                      </p:cBhvr>
                                      <p:to>
                                        <p:strVal val="visible"/>
                                      </p:to>
                                    </p:set>
                                    <p:animEffect transition="in" filter="dissolve">
                                      <p:cBhvr>
                                        <p:cTn id="7" dur="500"/>
                                        <p:tgtEl>
                                          <p:spTgt spid="49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714356"/>
            <a:ext cx="8229600" cy="785810"/>
          </a:xfrm>
        </p:spPr>
        <p:txBody>
          <a:bodyPr>
            <a:normAutofit fontScale="90000"/>
          </a:bodyPr>
          <a:lstStyle/>
          <a:p>
            <a:r>
              <a:rPr lang="en-IE" dirty="0" smtClean="0"/>
              <a:t>Carbon Dioxide in Water</a:t>
            </a:r>
            <a:endParaRPr lang="en-IE" dirty="0"/>
          </a:p>
        </p:txBody>
      </p:sp>
      <p:sp>
        <p:nvSpPr>
          <p:cNvPr id="3" name="Content Placeholder 2"/>
          <p:cNvSpPr>
            <a:spLocks noGrp="1"/>
          </p:cNvSpPr>
          <p:nvPr>
            <p:ph idx="1"/>
          </p:nvPr>
        </p:nvSpPr>
        <p:spPr>
          <a:xfrm>
            <a:off x="457200" y="1571612"/>
            <a:ext cx="8229600" cy="5000660"/>
          </a:xfrm>
        </p:spPr>
        <p:txBody>
          <a:bodyPr>
            <a:normAutofit lnSpcReduction="10000"/>
          </a:bodyPr>
          <a:lstStyle/>
          <a:p>
            <a:pPr>
              <a:buNone/>
            </a:pPr>
            <a:r>
              <a:rPr lang="en-IE" dirty="0" smtClean="0"/>
              <a:t>Carbon dioxide is fairly soluble in water.</a:t>
            </a:r>
          </a:p>
          <a:p>
            <a:pPr algn="ctr">
              <a:buNone/>
            </a:pPr>
            <a:r>
              <a:rPr lang="en-IE" dirty="0" smtClean="0"/>
              <a:t>CO</a:t>
            </a:r>
            <a:r>
              <a:rPr lang="en-IE" sz="4000" baseline="-25000" dirty="0" smtClean="0"/>
              <a:t>2</a:t>
            </a:r>
            <a:r>
              <a:rPr lang="en-IE" dirty="0" smtClean="0"/>
              <a:t> </a:t>
            </a:r>
            <a:r>
              <a:rPr lang="en-IE" sz="1600" dirty="0" smtClean="0"/>
              <a:t>(g)</a:t>
            </a:r>
            <a:r>
              <a:rPr lang="en-IE" dirty="0" smtClean="0"/>
              <a:t> + excess H</a:t>
            </a:r>
            <a:r>
              <a:rPr lang="en-IE" sz="3600" baseline="-25000" dirty="0" smtClean="0"/>
              <a:t>2</a:t>
            </a:r>
            <a:r>
              <a:rPr lang="en-IE" dirty="0" smtClean="0"/>
              <a:t>O	 	CO</a:t>
            </a:r>
            <a:r>
              <a:rPr lang="en-IE" sz="3600" baseline="-25000" dirty="0" smtClean="0"/>
              <a:t>2</a:t>
            </a:r>
            <a:r>
              <a:rPr lang="en-IE" dirty="0" smtClean="0"/>
              <a:t> </a:t>
            </a:r>
            <a:r>
              <a:rPr lang="en-IE" sz="1800" dirty="0" smtClean="0"/>
              <a:t>(</a:t>
            </a:r>
            <a:r>
              <a:rPr lang="en-IE" sz="1800" dirty="0" err="1" smtClean="0"/>
              <a:t>aq</a:t>
            </a:r>
            <a:r>
              <a:rPr lang="en-IE" sz="1800" dirty="0" smtClean="0"/>
              <a:t>)</a:t>
            </a:r>
          </a:p>
          <a:p>
            <a:pPr algn="ctr">
              <a:buNone/>
            </a:pPr>
            <a:endParaRPr lang="en-IE" sz="1100" dirty="0" smtClean="0"/>
          </a:p>
          <a:p>
            <a:pPr>
              <a:buNone/>
            </a:pPr>
            <a:r>
              <a:rPr lang="en-IE" dirty="0" smtClean="0"/>
              <a:t>A small amount of dissolved CO2 reacts with water to form carbonic acid.</a:t>
            </a:r>
          </a:p>
          <a:p>
            <a:pPr>
              <a:buNone/>
            </a:pPr>
            <a:endParaRPr lang="en-IE" sz="1100" dirty="0" smtClean="0"/>
          </a:p>
          <a:p>
            <a:pPr algn="ctr">
              <a:buNone/>
            </a:pPr>
            <a:r>
              <a:rPr lang="en-IE" dirty="0" smtClean="0"/>
              <a:t>CO</a:t>
            </a:r>
            <a:r>
              <a:rPr lang="en-IE" sz="3600" baseline="-25000" dirty="0" smtClean="0"/>
              <a:t>2</a:t>
            </a:r>
            <a:r>
              <a:rPr lang="en-IE" dirty="0" smtClean="0"/>
              <a:t> </a:t>
            </a:r>
            <a:r>
              <a:rPr lang="en-IE" sz="1800" dirty="0" smtClean="0"/>
              <a:t>(</a:t>
            </a:r>
            <a:r>
              <a:rPr lang="en-IE" sz="1800" dirty="0" err="1" smtClean="0"/>
              <a:t>aq</a:t>
            </a:r>
            <a:r>
              <a:rPr lang="en-IE" sz="1800" dirty="0" smtClean="0"/>
              <a:t>) + </a:t>
            </a:r>
            <a:r>
              <a:rPr lang="en-IE" dirty="0" smtClean="0"/>
              <a:t>H</a:t>
            </a:r>
            <a:r>
              <a:rPr lang="en-IE" sz="3600" baseline="-25000" dirty="0" smtClean="0"/>
              <a:t>2</a:t>
            </a:r>
            <a:r>
              <a:rPr lang="en-IE" dirty="0" smtClean="0"/>
              <a:t>O </a:t>
            </a:r>
            <a:r>
              <a:rPr lang="en-IE" sz="1600" dirty="0" smtClean="0"/>
              <a:t>(l)	</a:t>
            </a:r>
            <a:r>
              <a:rPr lang="en-IE" dirty="0" smtClean="0"/>
              <a:t>	H</a:t>
            </a:r>
            <a:r>
              <a:rPr lang="en-IE" sz="3600" baseline="-25000" dirty="0" smtClean="0"/>
              <a:t>2</a:t>
            </a:r>
            <a:r>
              <a:rPr lang="en-IE" dirty="0" smtClean="0"/>
              <a:t>CO</a:t>
            </a:r>
            <a:r>
              <a:rPr lang="en-IE" sz="2800" baseline="-25000" dirty="0" smtClean="0"/>
              <a:t>3</a:t>
            </a:r>
            <a:r>
              <a:rPr lang="en-IE" dirty="0" smtClean="0"/>
              <a:t> </a:t>
            </a:r>
            <a:r>
              <a:rPr lang="en-IE" sz="1800" dirty="0" smtClean="0"/>
              <a:t>(</a:t>
            </a:r>
            <a:r>
              <a:rPr lang="en-IE" sz="1800" dirty="0" err="1" smtClean="0"/>
              <a:t>aq</a:t>
            </a:r>
            <a:r>
              <a:rPr lang="en-IE" sz="1800" dirty="0" smtClean="0"/>
              <a:t>)</a:t>
            </a:r>
          </a:p>
          <a:p>
            <a:pPr algn="ctr">
              <a:buNone/>
            </a:pPr>
            <a:endParaRPr lang="en-IE" sz="1100" dirty="0" smtClean="0"/>
          </a:p>
          <a:p>
            <a:pPr>
              <a:buNone/>
            </a:pPr>
            <a:r>
              <a:rPr lang="en-IE" dirty="0" smtClean="0"/>
              <a:t>As this is a weak acid it dissociates slightly.</a:t>
            </a:r>
          </a:p>
          <a:p>
            <a:pPr algn="ctr">
              <a:buNone/>
            </a:pPr>
            <a:r>
              <a:rPr lang="en-IE" dirty="0" smtClean="0"/>
              <a:t>H</a:t>
            </a:r>
            <a:r>
              <a:rPr lang="en-IE" sz="3600" baseline="-25000" dirty="0" smtClean="0"/>
              <a:t>2</a:t>
            </a:r>
            <a:r>
              <a:rPr lang="en-IE" dirty="0" smtClean="0"/>
              <a:t>CO</a:t>
            </a:r>
            <a:r>
              <a:rPr lang="en-IE" sz="3200" baseline="-25000" dirty="0" smtClean="0"/>
              <a:t>3</a:t>
            </a:r>
            <a:r>
              <a:rPr lang="en-IE" dirty="0" smtClean="0"/>
              <a:t> </a:t>
            </a:r>
            <a:r>
              <a:rPr lang="en-IE" sz="1800" dirty="0" smtClean="0"/>
              <a:t>(</a:t>
            </a:r>
            <a:r>
              <a:rPr lang="en-IE" sz="1800" dirty="0" err="1" smtClean="0"/>
              <a:t>aq</a:t>
            </a:r>
            <a:r>
              <a:rPr lang="en-IE" sz="1800" dirty="0" smtClean="0"/>
              <a:t>)</a:t>
            </a:r>
            <a:r>
              <a:rPr lang="en-IE" dirty="0" smtClean="0"/>
              <a:t>		H</a:t>
            </a:r>
            <a:r>
              <a:rPr lang="en-IE" sz="2800" baseline="30000" dirty="0" smtClean="0"/>
              <a:t>+</a:t>
            </a:r>
            <a:r>
              <a:rPr lang="en-IE" dirty="0" smtClean="0"/>
              <a:t> + HCO</a:t>
            </a:r>
            <a:r>
              <a:rPr lang="en-IE" baseline="-25000" dirty="0" smtClean="0"/>
              <a:t>3</a:t>
            </a:r>
            <a:r>
              <a:rPr lang="en-IE" baseline="30000" dirty="0" smtClean="0"/>
              <a:t>-</a:t>
            </a:r>
            <a:r>
              <a:rPr lang="en-IE" dirty="0" smtClean="0"/>
              <a:t> </a:t>
            </a:r>
            <a:r>
              <a:rPr lang="en-IE" sz="1800" dirty="0" smtClean="0"/>
              <a:t>(</a:t>
            </a:r>
            <a:r>
              <a:rPr lang="en-IE" sz="1800" dirty="0" err="1" smtClean="0"/>
              <a:t>aq</a:t>
            </a:r>
            <a:r>
              <a:rPr lang="en-IE" sz="1800" dirty="0" smtClean="0"/>
              <a:t>)</a:t>
            </a:r>
            <a:endParaRPr lang="en-IE" dirty="0" smtClean="0"/>
          </a:p>
          <a:p>
            <a:pPr algn="ctr">
              <a:buNone/>
            </a:pPr>
            <a:endParaRPr lang="en-IE" sz="1100" dirty="0" smtClean="0"/>
          </a:p>
          <a:p>
            <a:pPr>
              <a:buNone/>
            </a:pPr>
            <a:r>
              <a:rPr lang="en-IE" dirty="0" smtClean="0"/>
              <a:t>Under alkaline conditions a further dissociation occurs.</a:t>
            </a:r>
          </a:p>
          <a:p>
            <a:pPr algn="ctr">
              <a:buNone/>
            </a:pPr>
            <a:r>
              <a:rPr lang="en-IE" dirty="0" smtClean="0"/>
              <a:t>HCO</a:t>
            </a:r>
            <a:r>
              <a:rPr lang="en-IE" baseline="-25000" dirty="0" smtClean="0"/>
              <a:t>3</a:t>
            </a:r>
            <a:r>
              <a:rPr lang="en-IE" baseline="30000" dirty="0" smtClean="0"/>
              <a:t>-</a:t>
            </a:r>
            <a:r>
              <a:rPr lang="en-IE" dirty="0" smtClean="0"/>
              <a:t> </a:t>
            </a:r>
            <a:r>
              <a:rPr lang="en-IE" sz="1800" dirty="0" smtClean="0"/>
              <a:t>(</a:t>
            </a:r>
            <a:r>
              <a:rPr lang="en-IE" sz="1800" dirty="0" err="1" smtClean="0"/>
              <a:t>aq</a:t>
            </a:r>
            <a:r>
              <a:rPr lang="en-IE" sz="1800" dirty="0" smtClean="0"/>
              <a:t>)</a:t>
            </a:r>
            <a:r>
              <a:rPr lang="en-IE" dirty="0" smtClean="0"/>
              <a:t>		 H</a:t>
            </a:r>
            <a:r>
              <a:rPr lang="en-IE" sz="2800" baseline="30000" dirty="0" smtClean="0"/>
              <a:t>+</a:t>
            </a:r>
            <a:r>
              <a:rPr lang="en-IE" dirty="0" smtClean="0"/>
              <a:t> + CO</a:t>
            </a:r>
            <a:r>
              <a:rPr lang="en-IE" baseline="-25000" dirty="0" smtClean="0"/>
              <a:t>3</a:t>
            </a:r>
            <a:r>
              <a:rPr lang="en-IE" baseline="30000" dirty="0" smtClean="0"/>
              <a:t>2-</a:t>
            </a:r>
            <a:r>
              <a:rPr lang="en-IE" dirty="0" smtClean="0"/>
              <a:t> </a:t>
            </a:r>
            <a:r>
              <a:rPr lang="en-IE" sz="1800" dirty="0" smtClean="0"/>
              <a:t>(</a:t>
            </a:r>
            <a:r>
              <a:rPr lang="en-IE" sz="1800" dirty="0" err="1" smtClean="0"/>
              <a:t>aq</a:t>
            </a:r>
            <a:r>
              <a:rPr lang="en-IE" sz="1800" dirty="0" smtClean="0"/>
              <a:t>)</a:t>
            </a:r>
            <a:endParaRPr lang="en-IE" dirty="0" smtClean="0"/>
          </a:p>
        </p:txBody>
      </p:sp>
      <p:sp>
        <p:nvSpPr>
          <p:cNvPr id="4" name="Slide Number Placeholder 3"/>
          <p:cNvSpPr>
            <a:spLocks noGrp="1"/>
          </p:cNvSpPr>
          <p:nvPr>
            <p:ph type="sldNum" sz="quarter" idx="12"/>
          </p:nvPr>
        </p:nvSpPr>
        <p:spPr/>
        <p:txBody>
          <a:bodyPr/>
          <a:lstStyle/>
          <a:p>
            <a:fld id="{7D165B16-EEF6-4AB0-974C-9AC8B6B50DD0}" type="slidenum">
              <a:rPr lang="en-IE" smtClean="0"/>
              <a:pPr/>
              <a:t>30</a:t>
            </a:fld>
            <a:endParaRPr lang="en-IE"/>
          </a:p>
        </p:txBody>
      </p:sp>
      <p:sp>
        <p:nvSpPr>
          <p:cNvPr id="8" name="Left-Right Arrow 7"/>
          <p:cNvSpPr/>
          <p:nvPr/>
        </p:nvSpPr>
        <p:spPr>
          <a:xfrm>
            <a:off x="5072066" y="2214554"/>
            <a:ext cx="785818" cy="21431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Left-Right Arrow 8"/>
          <p:cNvSpPr/>
          <p:nvPr/>
        </p:nvSpPr>
        <p:spPr>
          <a:xfrm>
            <a:off x="4500562" y="3714752"/>
            <a:ext cx="785818" cy="21431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Left-Right Arrow 9"/>
          <p:cNvSpPr/>
          <p:nvPr/>
        </p:nvSpPr>
        <p:spPr>
          <a:xfrm>
            <a:off x="3857620" y="4857760"/>
            <a:ext cx="785818" cy="21431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Left-Right Arrow 10"/>
          <p:cNvSpPr/>
          <p:nvPr/>
        </p:nvSpPr>
        <p:spPr>
          <a:xfrm>
            <a:off x="4000496" y="5857892"/>
            <a:ext cx="785818" cy="21431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Dissolving C0</a:t>
            </a:r>
            <a:r>
              <a:rPr lang="en-IE" sz="2800" dirty="0" smtClean="0"/>
              <a:t>2</a:t>
            </a:r>
            <a:r>
              <a:rPr lang="en-IE" dirty="0" smtClean="0"/>
              <a:t> in oceans</a:t>
            </a:r>
            <a:endParaRPr lang="en-IE" dirty="0"/>
          </a:p>
        </p:txBody>
      </p:sp>
      <p:sp>
        <p:nvSpPr>
          <p:cNvPr id="3" name="Content Placeholder 2"/>
          <p:cNvSpPr>
            <a:spLocks noGrp="1"/>
          </p:cNvSpPr>
          <p:nvPr>
            <p:ph idx="1"/>
          </p:nvPr>
        </p:nvSpPr>
        <p:spPr/>
        <p:txBody>
          <a:bodyPr>
            <a:normAutofit fontScale="85000" lnSpcReduction="10000"/>
          </a:bodyPr>
          <a:lstStyle/>
          <a:p>
            <a:pPr>
              <a:lnSpc>
                <a:spcPct val="130000"/>
              </a:lnSpc>
            </a:pPr>
            <a:r>
              <a:rPr lang="en-US" dirty="0" smtClean="0"/>
              <a:t>At the surface of the oceans, air is constantly coming into contact with the water. Some of the carbon dioxide that dissolves in the water is changed into </a:t>
            </a:r>
            <a:r>
              <a:rPr lang="en-US" dirty="0" err="1" smtClean="0"/>
              <a:t>hydrogencarbonates</a:t>
            </a:r>
            <a:r>
              <a:rPr lang="en-US" dirty="0" smtClean="0"/>
              <a:t> and carbonates.</a:t>
            </a:r>
          </a:p>
          <a:p>
            <a:pPr>
              <a:lnSpc>
                <a:spcPct val="130000"/>
              </a:lnSpc>
            </a:pPr>
            <a:endParaRPr lang="en-US" sz="1300" dirty="0" smtClean="0"/>
          </a:p>
          <a:p>
            <a:pPr>
              <a:lnSpc>
                <a:spcPct val="130000"/>
              </a:lnSpc>
            </a:pPr>
            <a:r>
              <a:rPr lang="en-US" dirty="0" smtClean="0"/>
              <a:t>Some of it is used up in photosynthesis </a:t>
            </a:r>
            <a:r>
              <a:rPr lang="en-US" i="1" dirty="0" smtClean="0"/>
              <a:t>by phytoplankton</a:t>
            </a:r>
            <a:r>
              <a:rPr lang="en-US" dirty="0" smtClean="0"/>
              <a:t>, while some is dispersed to deeper regions by ocean currents where the low temperatures ensure that it remains dissolved. </a:t>
            </a:r>
          </a:p>
          <a:p>
            <a:pPr>
              <a:lnSpc>
                <a:spcPct val="130000"/>
              </a:lnSpc>
            </a:pPr>
            <a:endParaRPr lang="en-US" sz="1300" dirty="0" smtClean="0"/>
          </a:p>
          <a:p>
            <a:pPr>
              <a:lnSpc>
                <a:spcPct val="130000"/>
              </a:lnSpc>
            </a:pPr>
            <a:r>
              <a:rPr lang="en-US" dirty="0" smtClean="0"/>
              <a:t>These interaction of atmospheric carbon dioxide with the oceans is a significant factor in limiting the greenhouse effect.</a:t>
            </a:r>
            <a:endParaRPr lang="en-IE" dirty="0" smtClean="0"/>
          </a:p>
          <a:p>
            <a:endParaRPr lang="en-IE" dirty="0"/>
          </a:p>
        </p:txBody>
      </p:sp>
      <p:sp>
        <p:nvSpPr>
          <p:cNvPr id="4" name="Slide Number Placeholder 3"/>
          <p:cNvSpPr>
            <a:spLocks noGrp="1"/>
          </p:cNvSpPr>
          <p:nvPr>
            <p:ph type="sldNum" sz="quarter" idx="12"/>
          </p:nvPr>
        </p:nvSpPr>
        <p:spPr/>
        <p:txBody>
          <a:bodyPr/>
          <a:lstStyle/>
          <a:p>
            <a:fld id="{7D165B16-EEF6-4AB0-974C-9AC8B6B50DD0}" type="slidenum">
              <a:rPr lang="en-IE" smtClean="0"/>
              <a:pPr/>
              <a:t>31</a:t>
            </a:fld>
            <a:endParaRPr lang="en-IE"/>
          </a:p>
        </p:txBody>
      </p:sp>
      <p:pic>
        <p:nvPicPr>
          <p:cNvPr id="130050" name="Picture 2" descr="http://www.digitaljournal.com/img/1/9/5/5/8/2/i/3/5/0/o/ice_phytoplankton.jpg"/>
          <p:cNvPicPr>
            <a:picLocks noChangeAspect="1" noChangeArrowheads="1"/>
          </p:cNvPicPr>
          <p:nvPr/>
        </p:nvPicPr>
        <p:blipFill>
          <a:blip r:embed="rId3" cstate="print"/>
          <a:srcRect/>
          <a:stretch>
            <a:fillRect/>
          </a:stretch>
        </p:blipFill>
        <p:spPr bwMode="auto">
          <a:xfrm>
            <a:off x="6667500" y="0"/>
            <a:ext cx="2476500" cy="185737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1472" y="642918"/>
            <a:ext cx="8305800" cy="724648"/>
          </a:xfrm>
        </p:spPr>
        <p:txBody>
          <a:bodyPr>
            <a:normAutofit fontScale="90000"/>
          </a:bodyPr>
          <a:lstStyle/>
          <a:p>
            <a:pPr algn="ctr"/>
            <a:r>
              <a:rPr lang="en-IE" dirty="0" smtClean="0"/>
              <a:t>The Carbon Cycle</a:t>
            </a:r>
            <a:endParaRPr lang="en-IE" dirty="0"/>
          </a:p>
        </p:txBody>
      </p:sp>
      <p:sp>
        <p:nvSpPr>
          <p:cNvPr id="4" name="Slide Number Placeholder 3"/>
          <p:cNvSpPr>
            <a:spLocks noGrp="1"/>
          </p:cNvSpPr>
          <p:nvPr>
            <p:ph type="sldNum" sz="quarter" idx="12"/>
          </p:nvPr>
        </p:nvSpPr>
        <p:spPr/>
        <p:txBody>
          <a:bodyPr/>
          <a:lstStyle/>
          <a:p>
            <a:fld id="{7D165B16-EEF6-4AB0-974C-9AC8B6B50DD0}" type="slidenum">
              <a:rPr lang="en-IE" smtClean="0"/>
              <a:pPr/>
              <a:t>32</a:t>
            </a:fld>
            <a:endParaRPr lang="en-IE"/>
          </a:p>
        </p:txBody>
      </p:sp>
      <p:pic>
        <p:nvPicPr>
          <p:cNvPr id="8" name="Picture 5" descr="54-17-CarbonCycle-L"/>
          <p:cNvPicPr>
            <a:picLocks noChangeAspect="1" noChangeArrowheads="1"/>
          </p:cNvPicPr>
          <p:nvPr/>
        </p:nvPicPr>
        <p:blipFill>
          <a:blip r:embed="rId3" cstate="print"/>
          <a:srcRect b="3691"/>
          <a:stretch>
            <a:fillRect/>
          </a:stretch>
        </p:blipFill>
        <p:spPr bwMode="auto">
          <a:xfrm>
            <a:off x="1357290" y="1785926"/>
            <a:ext cx="6923078" cy="4936144"/>
          </a:xfrm>
          <a:prstGeom prst="rect">
            <a:avLst/>
          </a:prstGeom>
          <a:noFill/>
          <a:ln w="9525">
            <a:noFill/>
            <a:miter lim="800000"/>
            <a:headEnd/>
            <a:tailEnd/>
          </a:ln>
        </p:spPr>
      </p:pic>
      <p:sp>
        <p:nvSpPr>
          <p:cNvPr id="9" name="Rectangle 8"/>
          <p:cNvSpPr/>
          <p:nvPr/>
        </p:nvSpPr>
        <p:spPr>
          <a:xfrm>
            <a:off x="1142976" y="1285860"/>
            <a:ext cx="7215238" cy="461665"/>
          </a:xfrm>
          <a:prstGeom prst="rect">
            <a:avLst/>
          </a:prstGeom>
        </p:spPr>
        <p:txBody>
          <a:bodyPr wrap="square">
            <a:spAutoFit/>
          </a:bodyPr>
          <a:lstStyle/>
          <a:p>
            <a:pPr algn="ctr"/>
            <a:r>
              <a:rPr lang="en-IE" sz="2400" dirty="0" smtClean="0"/>
              <a:t>The carbon cycle shows how CO2 is recycled</a:t>
            </a:r>
            <a:endParaRPr lang="en-IE" sz="2400"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 Carbon Cycle</a:t>
            </a:r>
            <a:endParaRPr lang="en-IE" dirty="0"/>
          </a:p>
        </p:txBody>
      </p:sp>
      <p:sp>
        <p:nvSpPr>
          <p:cNvPr id="4" name="Content Placeholder 3"/>
          <p:cNvSpPr>
            <a:spLocks noGrp="1"/>
          </p:cNvSpPr>
          <p:nvPr>
            <p:ph idx="1"/>
          </p:nvPr>
        </p:nvSpPr>
        <p:spPr/>
        <p:txBody>
          <a:bodyPr/>
          <a:lstStyle/>
          <a:p>
            <a:pPr>
              <a:buNone/>
            </a:pPr>
            <a:r>
              <a:rPr lang="en-IE" dirty="0" smtClean="0"/>
              <a:t>CO2 is </a:t>
            </a:r>
            <a:r>
              <a:rPr lang="en-IE" u="sng" dirty="0" smtClean="0"/>
              <a:t>added</a:t>
            </a:r>
            <a:r>
              <a:rPr lang="en-IE" dirty="0" smtClean="0"/>
              <a:t> to the atmosphere by:</a:t>
            </a:r>
          </a:p>
          <a:p>
            <a:pPr>
              <a:buNone/>
            </a:pPr>
            <a:endParaRPr lang="en-IE" sz="1600" dirty="0" smtClean="0"/>
          </a:p>
          <a:p>
            <a:pPr marL="514350" indent="-514350">
              <a:buFont typeface="+mj-lt"/>
              <a:buAutoNum type="arabicPeriod"/>
            </a:pPr>
            <a:r>
              <a:rPr lang="en-IE" b="1" u="sng" dirty="0" smtClean="0"/>
              <a:t>Respiration</a:t>
            </a:r>
            <a:r>
              <a:rPr lang="en-IE" dirty="0" smtClean="0"/>
              <a:t>:                                                            C</a:t>
            </a:r>
            <a:r>
              <a:rPr lang="en-IE" sz="1800" dirty="0" smtClean="0"/>
              <a:t>6</a:t>
            </a:r>
            <a:r>
              <a:rPr lang="en-IE" dirty="0" smtClean="0"/>
              <a:t>H12O</a:t>
            </a:r>
            <a:r>
              <a:rPr lang="en-IE" sz="1800" dirty="0" smtClean="0"/>
              <a:t>6</a:t>
            </a:r>
            <a:r>
              <a:rPr lang="en-IE" dirty="0" smtClean="0"/>
              <a:t> + </a:t>
            </a:r>
            <a:r>
              <a:rPr lang="en-IE" b="1" dirty="0" smtClean="0">
                <a:solidFill>
                  <a:schemeClr val="accent1"/>
                </a:solidFill>
              </a:rPr>
              <a:t>6</a:t>
            </a:r>
            <a:r>
              <a:rPr lang="en-IE" dirty="0" smtClean="0"/>
              <a:t>O2		</a:t>
            </a:r>
            <a:r>
              <a:rPr lang="en-IE" b="1" dirty="0" smtClean="0">
                <a:solidFill>
                  <a:schemeClr val="accent1"/>
                </a:solidFill>
              </a:rPr>
              <a:t>6</a:t>
            </a:r>
            <a:r>
              <a:rPr lang="en-IE" dirty="0" smtClean="0"/>
              <a:t>CO2 + </a:t>
            </a:r>
            <a:r>
              <a:rPr lang="en-IE" b="1" dirty="0" smtClean="0">
                <a:solidFill>
                  <a:schemeClr val="accent1"/>
                </a:solidFill>
              </a:rPr>
              <a:t>6</a:t>
            </a:r>
            <a:r>
              <a:rPr lang="en-IE" dirty="0" smtClean="0"/>
              <a:t>H2O</a:t>
            </a:r>
          </a:p>
          <a:p>
            <a:pPr marL="514350" indent="-514350">
              <a:buFont typeface="+mj-lt"/>
              <a:buAutoNum type="arabicPeriod"/>
            </a:pPr>
            <a:r>
              <a:rPr lang="en-IE" b="1" u="sng" dirty="0" smtClean="0"/>
              <a:t>Burning fossil fuels</a:t>
            </a:r>
            <a:r>
              <a:rPr lang="en-IE" dirty="0" smtClean="0"/>
              <a:t>:                                                           CH4 + </a:t>
            </a:r>
            <a:r>
              <a:rPr lang="en-IE" sz="4000" b="1" dirty="0" smtClean="0">
                <a:solidFill>
                  <a:schemeClr val="accent1"/>
                </a:solidFill>
              </a:rPr>
              <a:t>2</a:t>
            </a:r>
            <a:r>
              <a:rPr lang="en-IE" dirty="0" smtClean="0"/>
              <a:t>O2 	     CO2 + </a:t>
            </a:r>
            <a:r>
              <a:rPr lang="en-IE" sz="4000" dirty="0" smtClean="0">
                <a:solidFill>
                  <a:schemeClr val="accent1"/>
                </a:solidFill>
              </a:rPr>
              <a:t>2</a:t>
            </a:r>
            <a:r>
              <a:rPr lang="en-IE" dirty="0" smtClean="0"/>
              <a:t>H2O</a:t>
            </a:r>
          </a:p>
          <a:p>
            <a:pPr marL="514350" indent="-514350">
              <a:buFont typeface="+mj-lt"/>
              <a:buAutoNum type="arabicPeriod"/>
            </a:pPr>
            <a:r>
              <a:rPr lang="en-IE" b="1" u="sng" dirty="0" smtClean="0"/>
              <a:t>Roasting limestone</a:t>
            </a:r>
            <a:r>
              <a:rPr lang="en-IE" dirty="0" smtClean="0"/>
              <a:t>:                                           CaCO3 		</a:t>
            </a:r>
            <a:r>
              <a:rPr lang="en-IE" dirty="0" err="1" smtClean="0"/>
              <a:t>CaO</a:t>
            </a:r>
            <a:r>
              <a:rPr lang="en-IE" dirty="0" smtClean="0"/>
              <a:t> + CO2</a:t>
            </a:r>
            <a:endParaRPr lang="en-IE" dirty="0"/>
          </a:p>
        </p:txBody>
      </p:sp>
      <p:sp>
        <p:nvSpPr>
          <p:cNvPr id="3" name="Slide Number Placeholder 2"/>
          <p:cNvSpPr>
            <a:spLocks noGrp="1"/>
          </p:cNvSpPr>
          <p:nvPr>
            <p:ph type="sldNum" sz="quarter" idx="12"/>
          </p:nvPr>
        </p:nvSpPr>
        <p:spPr/>
        <p:txBody>
          <a:bodyPr/>
          <a:lstStyle/>
          <a:p>
            <a:fld id="{7D165B16-EEF6-4AB0-974C-9AC8B6B50DD0}" type="slidenum">
              <a:rPr lang="en-IE" smtClean="0"/>
              <a:pPr/>
              <a:t>33</a:t>
            </a:fld>
            <a:endParaRPr lang="en-IE"/>
          </a:p>
        </p:txBody>
      </p:sp>
      <p:sp>
        <p:nvSpPr>
          <p:cNvPr id="5" name="Right Arrow 4"/>
          <p:cNvSpPr/>
          <p:nvPr/>
        </p:nvSpPr>
        <p:spPr>
          <a:xfrm>
            <a:off x="3428992" y="3286124"/>
            <a:ext cx="64294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ight Arrow 5"/>
          <p:cNvSpPr/>
          <p:nvPr/>
        </p:nvSpPr>
        <p:spPr>
          <a:xfrm>
            <a:off x="2928926" y="4357694"/>
            <a:ext cx="64294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ight Arrow 6"/>
          <p:cNvSpPr/>
          <p:nvPr/>
        </p:nvSpPr>
        <p:spPr>
          <a:xfrm>
            <a:off x="2357422" y="5286388"/>
            <a:ext cx="64294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 Carbon Cycle</a:t>
            </a:r>
            <a:endParaRPr lang="en-IE" dirty="0"/>
          </a:p>
        </p:txBody>
      </p:sp>
      <p:sp>
        <p:nvSpPr>
          <p:cNvPr id="3" name="Content Placeholder 2"/>
          <p:cNvSpPr>
            <a:spLocks noGrp="1"/>
          </p:cNvSpPr>
          <p:nvPr>
            <p:ph idx="1"/>
          </p:nvPr>
        </p:nvSpPr>
        <p:spPr>
          <a:xfrm>
            <a:off x="457200" y="2428868"/>
            <a:ext cx="8229600" cy="3895732"/>
          </a:xfrm>
        </p:spPr>
        <p:txBody>
          <a:bodyPr/>
          <a:lstStyle/>
          <a:p>
            <a:pPr>
              <a:buNone/>
            </a:pPr>
            <a:r>
              <a:rPr lang="en-IE" dirty="0" smtClean="0"/>
              <a:t>CO2 is </a:t>
            </a:r>
            <a:r>
              <a:rPr lang="en-IE" u="sng" dirty="0" smtClean="0"/>
              <a:t>removed</a:t>
            </a:r>
            <a:r>
              <a:rPr lang="en-IE" dirty="0" smtClean="0"/>
              <a:t> from the atmosphere by:</a:t>
            </a:r>
          </a:p>
          <a:p>
            <a:pPr>
              <a:buNone/>
            </a:pPr>
            <a:endParaRPr lang="en-IE" sz="1100" dirty="0" smtClean="0"/>
          </a:p>
          <a:p>
            <a:pPr marL="514350" indent="-514350">
              <a:buFont typeface="+mj-lt"/>
              <a:buAutoNum type="arabicPeriod"/>
            </a:pPr>
            <a:r>
              <a:rPr lang="en-IE" b="1" u="sng" dirty="0" smtClean="0"/>
              <a:t>Photosynthesis</a:t>
            </a:r>
            <a:r>
              <a:rPr lang="en-IE" dirty="0" smtClean="0"/>
              <a:t>:                                                              6CO2 + 6H2O	 	C</a:t>
            </a:r>
            <a:r>
              <a:rPr lang="en-IE" sz="1800" dirty="0" smtClean="0"/>
              <a:t>6</a:t>
            </a:r>
            <a:r>
              <a:rPr lang="en-IE" dirty="0" smtClean="0"/>
              <a:t>H12O</a:t>
            </a:r>
            <a:r>
              <a:rPr lang="en-IE" sz="1800" dirty="0" smtClean="0"/>
              <a:t>6</a:t>
            </a:r>
            <a:r>
              <a:rPr lang="en-IE" dirty="0" smtClean="0"/>
              <a:t> +6O2</a:t>
            </a:r>
          </a:p>
          <a:p>
            <a:pPr marL="514350" indent="-514350">
              <a:lnSpc>
                <a:spcPct val="200000"/>
              </a:lnSpc>
              <a:buFont typeface="+mj-lt"/>
              <a:buAutoNum type="arabicPeriod"/>
            </a:pPr>
            <a:r>
              <a:rPr lang="en-IE" b="1" u="sng" dirty="0" smtClean="0"/>
              <a:t>Dissolving in water </a:t>
            </a:r>
            <a:r>
              <a:rPr lang="en-IE" dirty="0" smtClean="0"/>
              <a:t>(oceans, rivers, lakes, rain etc)  </a:t>
            </a:r>
          </a:p>
          <a:p>
            <a:pPr marL="514350" indent="-514350">
              <a:buNone/>
            </a:pPr>
            <a:r>
              <a:rPr lang="en-IE" dirty="0" smtClean="0"/>
              <a:t>	CO2 + H2O		H2CO3</a:t>
            </a:r>
          </a:p>
        </p:txBody>
      </p:sp>
      <p:sp>
        <p:nvSpPr>
          <p:cNvPr id="4" name="Slide Number Placeholder 3"/>
          <p:cNvSpPr>
            <a:spLocks noGrp="1"/>
          </p:cNvSpPr>
          <p:nvPr>
            <p:ph type="sldNum" sz="quarter" idx="12"/>
          </p:nvPr>
        </p:nvSpPr>
        <p:spPr/>
        <p:txBody>
          <a:bodyPr/>
          <a:lstStyle/>
          <a:p>
            <a:fld id="{7D165B16-EEF6-4AB0-974C-9AC8B6B50DD0}" type="slidenum">
              <a:rPr lang="en-IE" smtClean="0"/>
              <a:pPr/>
              <a:t>34</a:t>
            </a:fld>
            <a:endParaRPr lang="en-IE"/>
          </a:p>
        </p:txBody>
      </p:sp>
      <p:sp>
        <p:nvSpPr>
          <p:cNvPr id="5" name="Right Arrow 4"/>
          <p:cNvSpPr/>
          <p:nvPr/>
        </p:nvSpPr>
        <p:spPr>
          <a:xfrm>
            <a:off x="3357554" y="3714752"/>
            <a:ext cx="64294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ight Arrow 5"/>
          <p:cNvSpPr/>
          <p:nvPr/>
        </p:nvSpPr>
        <p:spPr>
          <a:xfrm>
            <a:off x="3143240" y="5072074"/>
            <a:ext cx="64294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0034" y="1071546"/>
            <a:ext cx="4400552" cy="1204170"/>
          </a:xfrm>
        </p:spPr>
        <p:txBody>
          <a:bodyPr>
            <a:normAutofit fontScale="90000"/>
          </a:bodyPr>
          <a:lstStyle/>
          <a:p>
            <a:r>
              <a:rPr lang="en-IE" dirty="0" smtClean="0"/>
              <a:t>The Greenhouse Effect</a:t>
            </a:r>
            <a:endParaRPr lang="en-IE" dirty="0"/>
          </a:p>
        </p:txBody>
      </p:sp>
      <p:sp>
        <p:nvSpPr>
          <p:cNvPr id="5" name="Content Placeholder 4"/>
          <p:cNvSpPr>
            <a:spLocks noGrp="1"/>
          </p:cNvSpPr>
          <p:nvPr>
            <p:ph idx="1"/>
          </p:nvPr>
        </p:nvSpPr>
        <p:spPr>
          <a:xfrm>
            <a:off x="428596" y="2714620"/>
            <a:ext cx="8229600" cy="3708098"/>
          </a:xfrm>
        </p:spPr>
        <p:txBody>
          <a:bodyPr>
            <a:normAutofit fontScale="92500"/>
          </a:bodyPr>
          <a:lstStyle/>
          <a:p>
            <a:pPr>
              <a:lnSpc>
                <a:spcPct val="150000"/>
              </a:lnSpc>
              <a:buNone/>
            </a:pPr>
            <a:r>
              <a:rPr lang="en-GB" dirty="0" smtClean="0"/>
              <a:t>	Radiation from the sun falls on the Earth and warms it up. The Earth loses some of the heat as it cools down. However, the atmosphere helps to trap some of the energy being lost, i.e. the atmosphere helps to keep the earth warm. This </a:t>
            </a:r>
            <a:r>
              <a:rPr lang="en-GB" u="sng" dirty="0" smtClean="0"/>
              <a:t>trapping of the sun’s energy by the atmosphere is called the </a:t>
            </a:r>
            <a:r>
              <a:rPr lang="en-GB" b="1" u="sng" dirty="0" smtClean="0"/>
              <a:t>greenhouse effect</a:t>
            </a:r>
            <a:r>
              <a:rPr lang="en-GB" b="1" dirty="0" smtClean="0"/>
              <a:t>.</a:t>
            </a:r>
            <a:endParaRPr lang="en-IE" dirty="0" smtClean="0"/>
          </a:p>
          <a:p>
            <a:pPr>
              <a:buNone/>
            </a:pPr>
            <a:endParaRPr lang="en-IE" dirty="0" smtClean="0"/>
          </a:p>
          <a:p>
            <a:endParaRPr lang="en-IE" dirty="0"/>
          </a:p>
        </p:txBody>
      </p:sp>
      <p:sp>
        <p:nvSpPr>
          <p:cNvPr id="3" name="Slide Number Placeholder 2"/>
          <p:cNvSpPr>
            <a:spLocks noGrp="1"/>
          </p:cNvSpPr>
          <p:nvPr>
            <p:ph type="sldNum" sz="quarter" idx="12"/>
          </p:nvPr>
        </p:nvSpPr>
        <p:spPr/>
        <p:txBody>
          <a:bodyPr/>
          <a:lstStyle/>
          <a:p>
            <a:fld id="{7D165B16-EEF6-4AB0-974C-9AC8B6B50DD0}" type="slidenum">
              <a:rPr lang="en-IE" smtClean="0"/>
              <a:pPr/>
              <a:t>35</a:t>
            </a:fld>
            <a:endParaRPr lang="en-IE"/>
          </a:p>
        </p:txBody>
      </p:sp>
      <p:pic>
        <p:nvPicPr>
          <p:cNvPr id="6" name="Picture 2" descr="http://www.realscience.org.uk/pics/greenhouse.gif"/>
          <p:cNvPicPr>
            <a:picLocks noChangeAspect="1" noChangeArrowheads="1"/>
          </p:cNvPicPr>
          <p:nvPr/>
        </p:nvPicPr>
        <p:blipFill>
          <a:blip r:embed="rId3" r:link="rId4" cstate="print"/>
          <a:srcRect b="4251"/>
          <a:stretch>
            <a:fillRect/>
          </a:stretch>
        </p:blipFill>
        <p:spPr bwMode="auto">
          <a:xfrm>
            <a:off x="5286380" y="-1"/>
            <a:ext cx="3857620" cy="2684791"/>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1762125" y="1819275"/>
            <a:ext cx="5657850" cy="4676775"/>
          </a:xfrm>
          <a:prstGeom prst="rect">
            <a:avLst/>
          </a:prstGeom>
          <a:gradFill rotWithShape="1">
            <a:gsLst>
              <a:gs pos="0">
                <a:srgbClr val="000066">
                  <a:gamma/>
                  <a:shade val="46275"/>
                  <a:invGamma/>
                </a:srgbClr>
              </a:gs>
              <a:gs pos="100000">
                <a:srgbClr val="000066"/>
              </a:gs>
            </a:gsLst>
            <a:lin ang="2700000" scaled="1"/>
          </a:gradFill>
          <a:ln w="9525">
            <a:solidFill>
              <a:schemeClr val="tx1"/>
            </a:solidFill>
            <a:miter lim="800000"/>
            <a:headEnd/>
            <a:tailEnd/>
          </a:ln>
          <a:effectLst/>
        </p:spPr>
        <p:txBody>
          <a:bodyPr wrap="none" anchor="ctr"/>
          <a:lstStyle/>
          <a:p>
            <a:endParaRPr lang="en-IE"/>
          </a:p>
        </p:txBody>
      </p:sp>
      <p:sp>
        <p:nvSpPr>
          <p:cNvPr id="55299" name="Oval 3"/>
          <p:cNvSpPr>
            <a:spLocks noChangeArrowheads="1"/>
          </p:cNvSpPr>
          <p:nvPr/>
        </p:nvSpPr>
        <p:spPr bwMode="auto">
          <a:xfrm>
            <a:off x="1314450" y="2547938"/>
            <a:ext cx="10941050" cy="11488737"/>
          </a:xfrm>
          <a:prstGeom prst="ellipse">
            <a:avLst/>
          </a:prstGeom>
          <a:gradFill rotWithShape="1">
            <a:gsLst>
              <a:gs pos="0">
                <a:srgbClr val="3366FF">
                  <a:alpha val="33000"/>
                </a:srgbClr>
              </a:gs>
              <a:gs pos="100000">
                <a:srgbClr val="B3C5FF"/>
              </a:gs>
            </a:gsLst>
            <a:lin ang="2700000" scaled="1"/>
          </a:gradFill>
          <a:ln w="9525">
            <a:noFill/>
            <a:round/>
            <a:headEnd/>
            <a:tailEnd/>
          </a:ln>
          <a:effectLst/>
        </p:spPr>
        <p:txBody>
          <a:bodyPr wrap="none" anchor="ctr"/>
          <a:lstStyle/>
          <a:p>
            <a:endParaRPr lang="en-IE"/>
          </a:p>
        </p:txBody>
      </p:sp>
      <p:sp>
        <p:nvSpPr>
          <p:cNvPr id="55300" name="Oval 4"/>
          <p:cNvSpPr>
            <a:spLocks noChangeArrowheads="1"/>
          </p:cNvSpPr>
          <p:nvPr/>
        </p:nvSpPr>
        <p:spPr bwMode="auto">
          <a:xfrm>
            <a:off x="2952750" y="3917950"/>
            <a:ext cx="7562850" cy="8124825"/>
          </a:xfrm>
          <a:prstGeom prst="ellipse">
            <a:avLst/>
          </a:prstGeom>
          <a:gradFill rotWithShape="1">
            <a:gsLst>
              <a:gs pos="0">
                <a:srgbClr val="3366FF"/>
              </a:gs>
              <a:gs pos="100000">
                <a:srgbClr val="B3C5FF"/>
              </a:gs>
            </a:gsLst>
            <a:lin ang="2700000" scaled="1"/>
          </a:gradFill>
          <a:ln w="9525">
            <a:noFill/>
            <a:round/>
            <a:headEnd/>
            <a:tailEnd/>
          </a:ln>
          <a:effectLst/>
        </p:spPr>
        <p:txBody>
          <a:bodyPr wrap="none" anchor="ctr"/>
          <a:lstStyle/>
          <a:p>
            <a:endParaRPr lang="en-IE"/>
          </a:p>
        </p:txBody>
      </p:sp>
      <p:sp>
        <p:nvSpPr>
          <p:cNvPr id="55301" name="Rectangle 5"/>
          <p:cNvSpPr>
            <a:spLocks noGrp="1" noChangeArrowheads="1"/>
          </p:cNvSpPr>
          <p:nvPr>
            <p:ph type="title"/>
          </p:nvPr>
        </p:nvSpPr>
        <p:spPr>
          <a:xfrm>
            <a:off x="857224" y="704088"/>
            <a:ext cx="7905776" cy="724648"/>
          </a:xfrm>
        </p:spPr>
        <p:txBody>
          <a:bodyPr>
            <a:normAutofit fontScale="90000"/>
          </a:bodyPr>
          <a:lstStyle/>
          <a:p>
            <a:r>
              <a:rPr lang="en-US" dirty="0" smtClean="0"/>
              <a:t>The Greenhouse Effect</a:t>
            </a:r>
            <a:endParaRPr lang="en-US" dirty="0"/>
          </a:p>
        </p:txBody>
      </p:sp>
      <p:graphicFrame>
        <p:nvGraphicFramePr>
          <p:cNvPr id="55303" name="Object 7">
            <a:hlinkClick r:id="" action="ppaction://ole?verb=0"/>
          </p:cNvPr>
          <p:cNvGraphicFramePr>
            <a:graphicFrameLocks noChangeAspect="1"/>
          </p:cNvGraphicFramePr>
          <p:nvPr/>
        </p:nvGraphicFramePr>
        <p:xfrm>
          <a:off x="8839200" y="6553200"/>
          <a:ext cx="304800" cy="304800"/>
        </p:xfrm>
        <a:graphic>
          <a:graphicData uri="http://schemas.openxmlformats.org/presentationml/2006/ole">
            <mc:AlternateContent xmlns:mc="http://schemas.openxmlformats.org/markup-compatibility/2006">
              <mc:Choice xmlns:v="urn:schemas-microsoft-com:vml" Requires="v">
                <p:oleObj spid="_x0000_s209928" name="Wave Sound" r:id="rId4" imgW="304520" imgH="304520" progId="Package">
                  <p:embed/>
                </p:oleObj>
              </mc:Choice>
              <mc:Fallback>
                <p:oleObj name="Wave Sound" r:id="rId4" imgW="304520" imgH="304520" progId="Package">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5304" name="Freeform 8"/>
          <p:cNvSpPr>
            <a:spLocks/>
          </p:cNvSpPr>
          <p:nvPr/>
        </p:nvSpPr>
        <p:spPr bwMode="auto">
          <a:xfrm>
            <a:off x="4090988" y="4011613"/>
            <a:ext cx="3200400" cy="2482850"/>
          </a:xfrm>
          <a:custGeom>
            <a:avLst/>
            <a:gdLst/>
            <a:ahLst/>
            <a:cxnLst>
              <a:cxn ang="0">
                <a:pos x="360" y="362"/>
              </a:cxn>
              <a:cxn ang="0">
                <a:pos x="229" y="477"/>
              </a:cxn>
              <a:cxn ang="0">
                <a:pos x="102" y="604"/>
              </a:cxn>
              <a:cxn ang="0">
                <a:pos x="22" y="735"/>
              </a:cxn>
              <a:cxn ang="0">
                <a:pos x="28" y="822"/>
              </a:cxn>
              <a:cxn ang="0">
                <a:pos x="0" y="912"/>
              </a:cxn>
              <a:cxn ang="0">
                <a:pos x="39" y="1014"/>
              </a:cxn>
              <a:cxn ang="0">
                <a:pos x="56" y="907"/>
              </a:cxn>
              <a:cxn ang="0">
                <a:pos x="70" y="778"/>
              </a:cxn>
              <a:cxn ang="0">
                <a:pos x="137" y="988"/>
              </a:cxn>
              <a:cxn ang="0">
                <a:pos x="146" y="1049"/>
              </a:cxn>
              <a:cxn ang="0">
                <a:pos x="157" y="1125"/>
              </a:cxn>
              <a:cxn ang="0">
                <a:pos x="425" y="1152"/>
              </a:cxn>
              <a:cxn ang="0">
                <a:pos x="582" y="1224"/>
              </a:cxn>
              <a:cxn ang="0">
                <a:pos x="667" y="1300"/>
              </a:cxn>
              <a:cxn ang="0">
                <a:pos x="733" y="1365"/>
              </a:cxn>
              <a:cxn ang="0">
                <a:pos x="851" y="1368"/>
              </a:cxn>
              <a:cxn ang="0">
                <a:pos x="925" y="1374"/>
              </a:cxn>
              <a:cxn ang="0">
                <a:pos x="2016" y="1564"/>
              </a:cxn>
              <a:cxn ang="0">
                <a:pos x="1920" y="1450"/>
              </a:cxn>
              <a:cxn ang="0">
                <a:pos x="1640" y="1326"/>
              </a:cxn>
              <a:cxn ang="0">
                <a:pos x="1475" y="1241"/>
              </a:cxn>
              <a:cxn ang="0">
                <a:pos x="1328" y="1250"/>
              </a:cxn>
              <a:cxn ang="0">
                <a:pos x="1213" y="1285"/>
              </a:cxn>
              <a:cxn ang="0">
                <a:pos x="1204" y="1210"/>
              </a:cxn>
              <a:cxn ang="0">
                <a:pos x="1078" y="1258"/>
              </a:cxn>
              <a:cxn ang="0">
                <a:pos x="966" y="1335"/>
              </a:cxn>
              <a:cxn ang="0">
                <a:pos x="805" y="1333"/>
              </a:cxn>
              <a:cxn ang="0">
                <a:pos x="772" y="1130"/>
              </a:cxn>
              <a:cxn ang="0">
                <a:pos x="608" y="1101"/>
              </a:cxn>
              <a:cxn ang="0">
                <a:pos x="685" y="944"/>
              </a:cxn>
              <a:cxn ang="0">
                <a:pos x="541" y="1001"/>
              </a:cxn>
              <a:cxn ang="0">
                <a:pos x="384" y="1051"/>
              </a:cxn>
              <a:cxn ang="0">
                <a:pos x="410" y="857"/>
              </a:cxn>
              <a:cxn ang="0">
                <a:pos x="512" y="724"/>
              </a:cxn>
              <a:cxn ang="0">
                <a:pos x="670" y="698"/>
              </a:cxn>
              <a:cxn ang="0">
                <a:pos x="794" y="676"/>
              </a:cxn>
              <a:cxn ang="0">
                <a:pos x="859" y="709"/>
              </a:cxn>
              <a:cxn ang="0">
                <a:pos x="890" y="798"/>
              </a:cxn>
              <a:cxn ang="0">
                <a:pos x="925" y="650"/>
              </a:cxn>
              <a:cxn ang="0">
                <a:pos x="1139" y="473"/>
              </a:cxn>
              <a:cxn ang="0">
                <a:pos x="1147" y="403"/>
              </a:cxn>
              <a:cxn ang="0">
                <a:pos x="1171" y="421"/>
              </a:cxn>
              <a:cxn ang="0">
                <a:pos x="1246" y="357"/>
              </a:cxn>
              <a:cxn ang="0">
                <a:pos x="1318" y="320"/>
              </a:cxn>
              <a:cxn ang="0">
                <a:pos x="1438" y="261"/>
              </a:cxn>
              <a:cxn ang="0">
                <a:pos x="1462" y="272"/>
              </a:cxn>
              <a:cxn ang="0">
                <a:pos x="1514" y="240"/>
              </a:cxn>
              <a:cxn ang="0">
                <a:pos x="1470" y="170"/>
              </a:cxn>
              <a:cxn ang="0">
                <a:pos x="1647" y="161"/>
              </a:cxn>
              <a:cxn ang="0">
                <a:pos x="1551" y="39"/>
              </a:cxn>
              <a:cxn ang="0">
                <a:pos x="1387" y="32"/>
              </a:cxn>
              <a:cxn ang="0">
                <a:pos x="1259" y="65"/>
              </a:cxn>
              <a:cxn ang="0">
                <a:pos x="1189" y="152"/>
              </a:cxn>
              <a:cxn ang="0">
                <a:pos x="1073" y="128"/>
              </a:cxn>
              <a:cxn ang="0">
                <a:pos x="960" y="124"/>
              </a:cxn>
              <a:cxn ang="0">
                <a:pos x="1150" y="21"/>
              </a:cxn>
              <a:cxn ang="0">
                <a:pos x="1119" y="17"/>
              </a:cxn>
              <a:cxn ang="0">
                <a:pos x="833" y="109"/>
              </a:cxn>
              <a:cxn ang="0">
                <a:pos x="547" y="237"/>
              </a:cxn>
            </a:cxnLst>
            <a:rect l="0" t="0" r="r" b="b"/>
            <a:pathLst>
              <a:path w="2016" h="1564">
                <a:moveTo>
                  <a:pt x="547" y="237"/>
                </a:moveTo>
                <a:lnTo>
                  <a:pt x="414" y="318"/>
                </a:lnTo>
                <a:lnTo>
                  <a:pt x="360" y="362"/>
                </a:lnTo>
                <a:lnTo>
                  <a:pt x="325" y="397"/>
                </a:lnTo>
                <a:lnTo>
                  <a:pt x="294" y="423"/>
                </a:lnTo>
                <a:lnTo>
                  <a:pt x="229" y="477"/>
                </a:lnTo>
                <a:lnTo>
                  <a:pt x="161" y="541"/>
                </a:lnTo>
                <a:lnTo>
                  <a:pt x="126" y="576"/>
                </a:lnTo>
                <a:lnTo>
                  <a:pt x="102" y="604"/>
                </a:lnTo>
                <a:lnTo>
                  <a:pt x="65" y="661"/>
                </a:lnTo>
                <a:lnTo>
                  <a:pt x="28" y="711"/>
                </a:lnTo>
                <a:lnTo>
                  <a:pt x="22" y="735"/>
                </a:lnTo>
                <a:lnTo>
                  <a:pt x="24" y="759"/>
                </a:lnTo>
                <a:lnTo>
                  <a:pt x="41" y="776"/>
                </a:lnTo>
                <a:lnTo>
                  <a:pt x="28" y="822"/>
                </a:lnTo>
                <a:lnTo>
                  <a:pt x="22" y="842"/>
                </a:lnTo>
                <a:lnTo>
                  <a:pt x="28" y="881"/>
                </a:lnTo>
                <a:lnTo>
                  <a:pt x="0" y="912"/>
                </a:lnTo>
                <a:lnTo>
                  <a:pt x="8" y="927"/>
                </a:lnTo>
                <a:lnTo>
                  <a:pt x="28" y="953"/>
                </a:lnTo>
                <a:lnTo>
                  <a:pt x="39" y="1014"/>
                </a:lnTo>
                <a:lnTo>
                  <a:pt x="48" y="1027"/>
                </a:lnTo>
                <a:lnTo>
                  <a:pt x="63" y="1001"/>
                </a:lnTo>
                <a:lnTo>
                  <a:pt x="56" y="907"/>
                </a:lnTo>
                <a:lnTo>
                  <a:pt x="50" y="874"/>
                </a:lnTo>
                <a:lnTo>
                  <a:pt x="43" y="842"/>
                </a:lnTo>
                <a:lnTo>
                  <a:pt x="70" y="778"/>
                </a:lnTo>
                <a:lnTo>
                  <a:pt x="91" y="789"/>
                </a:lnTo>
                <a:lnTo>
                  <a:pt x="78" y="846"/>
                </a:lnTo>
                <a:lnTo>
                  <a:pt x="137" y="988"/>
                </a:lnTo>
                <a:lnTo>
                  <a:pt x="146" y="1014"/>
                </a:lnTo>
                <a:lnTo>
                  <a:pt x="146" y="1034"/>
                </a:lnTo>
                <a:lnTo>
                  <a:pt x="146" y="1049"/>
                </a:lnTo>
                <a:lnTo>
                  <a:pt x="137" y="1064"/>
                </a:lnTo>
                <a:lnTo>
                  <a:pt x="126" y="1073"/>
                </a:lnTo>
                <a:lnTo>
                  <a:pt x="157" y="1125"/>
                </a:lnTo>
                <a:lnTo>
                  <a:pt x="342" y="1180"/>
                </a:lnTo>
                <a:lnTo>
                  <a:pt x="377" y="1152"/>
                </a:lnTo>
                <a:lnTo>
                  <a:pt x="425" y="1152"/>
                </a:lnTo>
                <a:lnTo>
                  <a:pt x="440" y="1158"/>
                </a:lnTo>
                <a:lnTo>
                  <a:pt x="460" y="1189"/>
                </a:lnTo>
                <a:lnTo>
                  <a:pt x="582" y="1224"/>
                </a:lnTo>
                <a:lnTo>
                  <a:pt x="615" y="1210"/>
                </a:lnTo>
                <a:lnTo>
                  <a:pt x="667" y="1276"/>
                </a:lnTo>
                <a:lnTo>
                  <a:pt x="667" y="1300"/>
                </a:lnTo>
                <a:lnTo>
                  <a:pt x="667" y="1317"/>
                </a:lnTo>
                <a:lnTo>
                  <a:pt x="733" y="1348"/>
                </a:lnTo>
                <a:lnTo>
                  <a:pt x="733" y="1365"/>
                </a:lnTo>
                <a:lnTo>
                  <a:pt x="846" y="1409"/>
                </a:lnTo>
                <a:lnTo>
                  <a:pt x="864" y="1392"/>
                </a:lnTo>
                <a:lnTo>
                  <a:pt x="851" y="1368"/>
                </a:lnTo>
                <a:lnTo>
                  <a:pt x="890" y="1337"/>
                </a:lnTo>
                <a:lnTo>
                  <a:pt x="934" y="1354"/>
                </a:lnTo>
                <a:lnTo>
                  <a:pt x="925" y="1374"/>
                </a:lnTo>
                <a:lnTo>
                  <a:pt x="942" y="1385"/>
                </a:lnTo>
                <a:lnTo>
                  <a:pt x="912" y="1564"/>
                </a:lnTo>
                <a:lnTo>
                  <a:pt x="2016" y="1564"/>
                </a:lnTo>
                <a:lnTo>
                  <a:pt x="1983" y="1492"/>
                </a:lnTo>
                <a:lnTo>
                  <a:pt x="1966" y="1492"/>
                </a:lnTo>
                <a:lnTo>
                  <a:pt x="1920" y="1450"/>
                </a:lnTo>
                <a:lnTo>
                  <a:pt x="1828" y="1416"/>
                </a:lnTo>
                <a:lnTo>
                  <a:pt x="1747" y="1422"/>
                </a:lnTo>
                <a:lnTo>
                  <a:pt x="1640" y="1326"/>
                </a:lnTo>
                <a:lnTo>
                  <a:pt x="1599" y="1324"/>
                </a:lnTo>
                <a:lnTo>
                  <a:pt x="1597" y="1289"/>
                </a:lnTo>
                <a:lnTo>
                  <a:pt x="1475" y="1241"/>
                </a:lnTo>
                <a:lnTo>
                  <a:pt x="1435" y="1263"/>
                </a:lnTo>
                <a:lnTo>
                  <a:pt x="1394" y="1243"/>
                </a:lnTo>
                <a:lnTo>
                  <a:pt x="1328" y="1250"/>
                </a:lnTo>
                <a:lnTo>
                  <a:pt x="1311" y="1228"/>
                </a:lnTo>
                <a:lnTo>
                  <a:pt x="1254" y="1193"/>
                </a:lnTo>
                <a:lnTo>
                  <a:pt x="1213" y="1285"/>
                </a:lnTo>
                <a:lnTo>
                  <a:pt x="1189" y="1306"/>
                </a:lnTo>
                <a:lnTo>
                  <a:pt x="1174" y="1276"/>
                </a:lnTo>
                <a:lnTo>
                  <a:pt x="1204" y="1210"/>
                </a:lnTo>
                <a:lnTo>
                  <a:pt x="1191" y="1193"/>
                </a:lnTo>
                <a:lnTo>
                  <a:pt x="1091" y="1239"/>
                </a:lnTo>
                <a:lnTo>
                  <a:pt x="1078" y="1258"/>
                </a:lnTo>
                <a:lnTo>
                  <a:pt x="1047" y="1265"/>
                </a:lnTo>
                <a:lnTo>
                  <a:pt x="1036" y="1304"/>
                </a:lnTo>
                <a:lnTo>
                  <a:pt x="966" y="1335"/>
                </a:lnTo>
                <a:lnTo>
                  <a:pt x="901" y="1311"/>
                </a:lnTo>
                <a:lnTo>
                  <a:pt x="835" y="1335"/>
                </a:lnTo>
                <a:lnTo>
                  <a:pt x="805" y="1333"/>
                </a:lnTo>
                <a:lnTo>
                  <a:pt x="783" y="1317"/>
                </a:lnTo>
                <a:lnTo>
                  <a:pt x="744" y="1276"/>
                </a:lnTo>
                <a:lnTo>
                  <a:pt x="772" y="1130"/>
                </a:lnTo>
                <a:lnTo>
                  <a:pt x="711" y="1106"/>
                </a:lnTo>
                <a:lnTo>
                  <a:pt x="589" y="1125"/>
                </a:lnTo>
                <a:lnTo>
                  <a:pt x="608" y="1101"/>
                </a:lnTo>
                <a:lnTo>
                  <a:pt x="613" y="1040"/>
                </a:lnTo>
                <a:lnTo>
                  <a:pt x="626" y="1049"/>
                </a:lnTo>
                <a:lnTo>
                  <a:pt x="685" y="944"/>
                </a:lnTo>
                <a:lnTo>
                  <a:pt x="643" y="931"/>
                </a:lnTo>
                <a:lnTo>
                  <a:pt x="578" y="955"/>
                </a:lnTo>
                <a:lnTo>
                  <a:pt x="541" y="1001"/>
                </a:lnTo>
                <a:lnTo>
                  <a:pt x="519" y="1047"/>
                </a:lnTo>
                <a:lnTo>
                  <a:pt x="432" y="1077"/>
                </a:lnTo>
                <a:lnTo>
                  <a:pt x="384" y="1051"/>
                </a:lnTo>
                <a:lnTo>
                  <a:pt x="360" y="966"/>
                </a:lnTo>
                <a:lnTo>
                  <a:pt x="375" y="883"/>
                </a:lnTo>
                <a:lnTo>
                  <a:pt x="410" y="857"/>
                </a:lnTo>
                <a:lnTo>
                  <a:pt x="414" y="798"/>
                </a:lnTo>
                <a:lnTo>
                  <a:pt x="497" y="748"/>
                </a:lnTo>
                <a:lnTo>
                  <a:pt x="512" y="724"/>
                </a:lnTo>
                <a:lnTo>
                  <a:pt x="650" y="704"/>
                </a:lnTo>
                <a:lnTo>
                  <a:pt x="672" y="713"/>
                </a:lnTo>
                <a:lnTo>
                  <a:pt x="670" y="698"/>
                </a:lnTo>
                <a:lnTo>
                  <a:pt x="643" y="682"/>
                </a:lnTo>
                <a:lnTo>
                  <a:pt x="752" y="661"/>
                </a:lnTo>
                <a:lnTo>
                  <a:pt x="794" y="676"/>
                </a:lnTo>
                <a:lnTo>
                  <a:pt x="829" y="665"/>
                </a:lnTo>
                <a:lnTo>
                  <a:pt x="857" y="680"/>
                </a:lnTo>
                <a:lnTo>
                  <a:pt x="859" y="709"/>
                </a:lnTo>
                <a:lnTo>
                  <a:pt x="857" y="730"/>
                </a:lnTo>
                <a:lnTo>
                  <a:pt x="883" y="785"/>
                </a:lnTo>
                <a:lnTo>
                  <a:pt x="890" y="798"/>
                </a:lnTo>
                <a:lnTo>
                  <a:pt x="914" y="794"/>
                </a:lnTo>
                <a:lnTo>
                  <a:pt x="938" y="748"/>
                </a:lnTo>
                <a:lnTo>
                  <a:pt x="925" y="650"/>
                </a:lnTo>
                <a:lnTo>
                  <a:pt x="936" y="608"/>
                </a:lnTo>
                <a:lnTo>
                  <a:pt x="1132" y="501"/>
                </a:lnTo>
                <a:lnTo>
                  <a:pt x="1139" y="473"/>
                </a:lnTo>
                <a:lnTo>
                  <a:pt x="1130" y="445"/>
                </a:lnTo>
                <a:lnTo>
                  <a:pt x="1117" y="425"/>
                </a:lnTo>
                <a:lnTo>
                  <a:pt x="1147" y="403"/>
                </a:lnTo>
                <a:lnTo>
                  <a:pt x="1134" y="434"/>
                </a:lnTo>
                <a:lnTo>
                  <a:pt x="1150" y="447"/>
                </a:lnTo>
                <a:lnTo>
                  <a:pt x="1171" y="421"/>
                </a:lnTo>
                <a:lnTo>
                  <a:pt x="1165" y="394"/>
                </a:lnTo>
                <a:lnTo>
                  <a:pt x="1184" y="405"/>
                </a:lnTo>
                <a:lnTo>
                  <a:pt x="1246" y="357"/>
                </a:lnTo>
                <a:lnTo>
                  <a:pt x="1285" y="357"/>
                </a:lnTo>
                <a:lnTo>
                  <a:pt x="1337" y="340"/>
                </a:lnTo>
                <a:lnTo>
                  <a:pt x="1318" y="320"/>
                </a:lnTo>
                <a:lnTo>
                  <a:pt x="1342" y="296"/>
                </a:lnTo>
                <a:lnTo>
                  <a:pt x="1409" y="270"/>
                </a:lnTo>
                <a:lnTo>
                  <a:pt x="1438" y="261"/>
                </a:lnTo>
                <a:lnTo>
                  <a:pt x="1477" y="259"/>
                </a:lnTo>
                <a:lnTo>
                  <a:pt x="1496" y="259"/>
                </a:lnTo>
                <a:lnTo>
                  <a:pt x="1462" y="272"/>
                </a:lnTo>
                <a:lnTo>
                  <a:pt x="1481" y="296"/>
                </a:lnTo>
                <a:lnTo>
                  <a:pt x="1586" y="264"/>
                </a:lnTo>
                <a:lnTo>
                  <a:pt x="1514" y="240"/>
                </a:lnTo>
                <a:lnTo>
                  <a:pt x="1501" y="224"/>
                </a:lnTo>
                <a:lnTo>
                  <a:pt x="1490" y="209"/>
                </a:lnTo>
                <a:lnTo>
                  <a:pt x="1470" y="170"/>
                </a:lnTo>
                <a:lnTo>
                  <a:pt x="1575" y="170"/>
                </a:lnTo>
                <a:lnTo>
                  <a:pt x="1614" y="170"/>
                </a:lnTo>
                <a:lnTo>
                  <a:pt x="1647" y="161"/>
                </a:lnTo>
                <a:lnTo>
                  <a:pt x="1723" y="130"/>
                </a:lnTo>
                <a:lnTo>
                  <a:pt x="1695" y="106"/>
                </a:lnTo>
                <a:lnTo>
                  <a:pt x="1551" y="39"/>
                </a:lnTo>
                <a:lnTo>
                  <a:pt x="1468" y="54"/>
                </a:lnTo>
                <a:lnTo>
                  <a:pt x="1448" y="32"/>
                </a:lnTo>
                <a:lnTo>
                  <a:pt x="1387" y="32"/>
                </a:lnTo>
                <a:lnTo>
                  <a:pt x="1355" y="26"/>
                </a:lnTo>
                <a:lnTo>
                  <a:pt x="1322" y="28"/>
                </a:lnTo>
                <a:lnTo>
                  <a:pt x="1259" y="65"/>
                </a:lnTo>
                <a:lnTo>
                  <a:pt x="1261" y="80"/>
                </a:lnTo>
                <a:lnTo>
                  <a:pt x="1200" y="124"/>
                </a:lnTo>
                <a:lnTo>
                  <a:pt x="1189" y="152"/>
                </a:lnTo>
                <a:lnTo>
                  <a:pt x="1112" y="159"/>
                </a:lnTo>
                <a:lnTo>
                  <a:pt x="1150" y="115"/>
                </a:lnTo>
                <a:lnTo>
                  <a:pt x="1073" y="128"/>
                </a:lnTo>
                <a:lnTo>
                  <a:pt x="1043" y="115"/>
                </a:lnTo>
                <a:lnTo>
                  <a:pt x="1003" y="120"/>
                </a:lnTo>
                <a:lnTo>
                  <a:pt x="960" y="124"/>
                </a:lnTo>
                <a:lnTo>
                  <a:pt x="1019" y="67"/>
                </a:lnTo>
                <a:lnTo>
                  <a:pt x="1051" y="67"/>
                </a:lnTo>
                <a:lnTo>
                  <a:pt x="1150" y="21"/>
                </a:lnTo>
                <a:lnTo>
                  <a:pt x="1237" y="4"/>
                </a:lnTo>
                <a:lnTo>
                  <a:pt x="1206" y="0"/>
                </a:lnTo>
                <a:lnTo>
                  <a:pt x="1119" y="17"/>
                </a:lnTo>
                <a:lnTo>
                  <a:pt x="1034" y="34"/>
                </a:lnTo>
                <a:lnTo>
                  <a:pt x="938" y="69"/>
                </a:lnTo>
                <a:lnTo>
                  <a:pt x="833" y="109"/>
                </a:lnTo>
                <a:lnTo>
                  <a:pt x="715" y="152"/>
                </a:lnTo>
                <a:lnTo>
                  <a:pt x="630" y="192"/>
                </a:lnTo>
                <a:lnTo>
                  <a:pt x="547" y="237"/>
                </a:lnTo>
                <a:close/>
              </a:path>
            </a:pathLst>
          </a:custGeom>
          <a:solidFill>
            <a:srgbClr val="10941D"/>
          </a:solidFill>
          <a:ln w="9525">
            <a:solidFill>
              <a:srgbClr val="99CC00"/>
            </a:solidFill>
            <a:round/>
            <a:headEnd/>
            <a:tailEnd/>
          </a:ln>
          <a:effectLst/>
        </p:spPr>
        <p:txBody>
          <a:bodyPr/>
          <a:lstStyle/>
          <a:p>
            <a:endParaRPr lang="en-IE"/>
          </a:p>
        </p:txBody>
      </p:sp>
      <p:sp>
        <p:nvSpPr>
          <p:cNvPr id="55305" name="Freeform 9"/>
          <p:cNvSpPr>
            <a:spLocks/>
          </p:cNvSpPr>
          <p:nvPr/>
        </p:nvSpPr>
        <p:spPr bwMode="auto">
          <a:xfrm>
            <a:off x="5289550" y="5378450"/>
            <a:ext cx="560388" cy="160338"/>
          </a:xfrm>
          <a:custGeom>
            <a:avLst/>
            <a:gdLst/>
            <a:ahLst/>
            <a:cxnLst>
              <a:cxn ang="0">
                <a:pos x="0" y="51"/>
              </a:cxn>
              <a:cxn ang="0">
                <a:pos x="21" y="22"/>
              </a:cxn>
              <a:cxn ang="0">
                <a:pos x="98" y="0"/>
              </a:cxn>
              <a:cxn ang="0">
                <a:pos x="161" y="0"/>
              </a:cxn>
              <a:cxn ang="0">
                <a:pos x="353" y="72"/>
              </a:cxn>
              <a:cxn ang="0">
                <a:pos x="229" y="101"/>
              </a:cxn>
              <a:cxn ang="0">
                <a:pos x="251" y="70"/>
              </a:cxn>
              <a:cxn ang="0">
                <a:pos x="209" y="40"/>
              </a:cxn>
              <a:cxn ang="0">
                <a:pos x="150" y="40"/>
              </a:cxn>
              <a:cxn ang="0">
                <a:pos x="100" y="33"/>
              </a:cxn>
              <a:cxn ang="0">
                <a:pos x="0" y="51"/>
              </a:cxn>
            </a:cxnLst>
            <a:rect l="0" t="0" r="r" b="b"/>
            <a:pathLst>
              <a:path w="353" h="101">
                <a:moveTo>
                  <a:pt x="0" y="51"/>
                </a:moveTo>
                <a:lnTo>
                  <a:pt x="21" y="22"/>
                </a:lnTo>
                <a:lnTo>
                  <a:pt x="98" y="0"/>
                </a:lnTo>
                <a:lnTo>
                  <a:pt x="161" y="0"/>
                </a:lnTo>
                <a:lnTo>
                  <a:pt x="353" y="72"/>
                </a:lnTo>
                <a:lnTo>
                  <a:pt x="229" y="101"/>
                </a:lnTo>
                <a:lnTo>
                  <a:pt x="251" y="70"/>
                </a:lnTo>
                <a:lnTo>
                  <a:pt x="209" y="40"/>
                </a:lnTo>
                <a:lnTo>
                  <a:pt x="150" y="40"/>
                </a:lnTo>
                <a:lnTo>
                  <a:pt x="100" y="33"/>
                </a:lnTo>
                <a:lnTo>
                  <a:pt x="0" y="51"/>
                </a:lnTo>
                <a:close/>
              </a:path>
            </a:pathLst>
          </a:custGeom>
          <a:solidFill>
            <a:srgbClr val="008000"/>
          </a:solidFill>
          <a:ln w="9525">
            <a:solidFill>
              <a:srgbClr val="99CC00"/>
            </a:solidFill>
            <a:round/>
            <a:headEnd/>
            <a:tailEnd/>
          </a:ln>
          <a:effectLst/>
        </p:spPr>
        <p:txBody>
          <a:bodyPr/>
          <a:lstStyle/>
          <a:p>
            <a:endParaRPr lang="en-IE"/>
          </a:p>
        </p:txBody>
      </p:sp>
      <p:sp>
        <p:nvSpPr>
          <p:cNvPr id="55306" name="Freeform 10"/>
          <p:cNvSpPr>
            <a:spLocks/>
          </p:cNvSpPr>
          <p:nvPr/>
        </p:nvSpPr>
        <p:spPr bwMode="auto">
          <a:xfrm>
            <a:off x="5835650" y="5507038"/>
            <a:ext cx="360363" cy="104775"/>
          </a:xfrm>
          <a:custGeom>
            <a:avLst/>
            <a:gdLst/>
            <a:ahLst/>
            <a:cxnLst>
              <a:cxn ang="0">
                <a:pos x="0" y="52"/>
              </a:cxn>
              <a:cxn ang="0">
                <a:pos x="40" y="7"/>
              </a:cxn>
              <a:cxn ang="0">
                <a:pos x="147" y="0"/>
              </a:cxn>
              <a:cxn ang="0">
                <a:pos x="227" y="37"/>
              </a:cxn>
              <a:cxn ang="0">
                <a:pos x="142" y="50"/>
              </a:cxn>
              <a:cxn ang="0">
                <a:pos x="18" y="66"/>
              </a:cxn>
              <a:cxn ang="0">
                <a:pos x="0" y="52"/>
              </a:cxn>
            </a:cxnLst>
            <a:rect l="0" t="0" r="r" b="b"/>
            <a:pathLst>
              <a:path w="227" h="66">
                <a:moveTo>
                  <a:pt x="0" y="52"/>
                </a:moveTo>
                <a:lnTo>
                  <a:pt x="40" y="7"/>
                </a:lnTo>
                <a:lnTo>
                  <a:pt x="147" y="0"/>
                </a:lnTo>
                <a:lnTo>
                  <a:pt x="227" y="37"/>
                </a:lnTo>
                <a:lnTo>
                  <a:pt x="142" y="50"/>
                </a:lnTo>
                <a:lnTo>
                  <a:pt x="18" y="66"/>
                </a:lnTo>
                <a:lnTo>
                  <a:pt x="0" y="52"/>
                </a:lnTo>
                <a:close/>
              </a:path>
            </a:pathLst>
          </a:custGeom>
          <a:solidFill>
            <a:srgbClr val="008000"/>
          </a:solidFill>
          <a:ln w="9525">
            <a:solidFill>
              <a:srgbClr val="99CC00"/>
            </a:solidFill>
            <a:round/>
            <a:headEnd/>
            <a:tailEnd/>
          </a:ln>
          <a:effectLst/>
        </p:spPr>
        <p:txBody>
          <a:bodyPr/>
          <a:lstStyle/>
          <a:p>
            <a:endParaRPr lang="en-IE"/>
          </a:p>
        </p:txBody>
      </p:sp>
      <p:sp>
        <p:nvSpPr>
          <p:cNvPr id="55307" name="Freeform 11"/>
          <p:cNvSpPr>
            <a:spLocks/>
          </p:cNvSpPr>
          <p:nvPr/>
        </p:nvSpPr>
        <p:spPr bwMode="auto">
          <a:xfrm>
            <a:off x="6251575" y="5565775"/>
            <a:ext cx="87313" cy="34925"/>
          </a:xfrm>
          <a:custGeom>
            <a:avLst/>
            <a:gdLst/>
            <a:ahLst/>
            <a:cxnLst>
              <a:cxn ang="0">
                <a:pos x="0" y="9"/>
              </a:cxn>
              <a:cxn ang="0">
                <a:pos x="55" y="0"/>
              </a:cxn>
              <a:cxn ang="0">
                <a:pos x="31" y="22"/>
              </a:cxn>
              <a:cxn ang="0">
                <a:pos x="0" y="9"/>
              </a:cxn>
            </a:cxnLst>
            <a:rect l="0" t="0" r="r" b="b"/>
            <a:pathLst>
              <a:path w="55" h="22">
                <a:moveTo>
                  <a:pt x="0" y="9"/>
                </a:moveTo>
                <a:lnTo>
                  <a:pt x="55" y="0"/>
                </a:lnTo>
                <a:lnTo>
                  <a:pt x="31" y="22"/>
                </a:lnTo>
                <a:lnTo>
                  <a:pt x="0" y="9"/>
                </a:lnTo>
                <a:close/>
              </a:path>
            </a:pathLst>
          </a:custGeom>
          <a:solidFill>
            <a:srgbClr val="008000"/>
          </a:solidFill>
          <a:ln w="9525">
            <a:solidFill>
              <a:srgbClr val="99CC00"/>
            </a:solidFill>
            <a:round/>
            <a:headEnd/>
            <a:tailEnd/>
          </a:ln>
          <a:effectLst/>
        </p:spPr>
        <p:txBody>
          <a:bodyPr/>
          <a:lstStyle/>
          <a:p>
            <a:endParaRPr lang="en-IE"/>
          </a:p>
        </p:txBody>
      </p:sp>
      <p:sp>
        <p:nvSpPr>
          <p:cNvPr id="55308" name="Freeform 12"/>
          <p:cNvSpPr>
            <a:spLocks/>
          </p:cNvSpPr>
          <p:nvPr/>
        </p:nvSpPr>
        <p:spPr bwMode="auto">
          <a:xfrm>
            <a:off x="6705600" y="4249738"/>
            <a:ext cx="266700" cy="138112"/>
          </a:xfrm>
          <a:custGeom>
            <a:avLst/>
            <a:gdLst/>
            <a:ahLst/>
            <a:cxnLst>
              <a:cxn ang="0">
                <a:pos x="0" y="61"/>
              </a:cxn>
              <a:cxn ang="0">
                <a:pos x="74" y="0"/>
              </a:cxn>
              <a:cxn ang="0">
                <a:pos x="144" y="33"/>
              </a:cxn>
              <a:cxn ang="0">
                <a:pos x="168" y="87"/>
              </a:cxn>
              <a:cxn ang="0">
                <a:pos x="111" y="68"/>
              </a:cxn>
              <a:cxn ang="0">
                <a:pos x="96" y="59"/>
              </a:cxn>
              <a:cxn ang="0">
                <a:pos x="0" y="61"/>
              </a:cxn>
            </a:cxnLst>
            <a:rect l="0" t="0" r="r" b="b"/>
            <a:pathLst>
              <a:path w="168" h="87">
                <a:moveTo>
                  <a:pt x="0" y="61"/>
                </a:moveTo>
                <a:lnTo>
                  <a:pt x="74" y="0"/>
                </a:lnTo>
                <a:lnTo>
                  <a:pt x="144" y="33"/>
                </a:lnTo>
                <a:lnTo>
                  <a:pt x="168" y="87"/>
                </a:lnTo>
                <a:lnTo>
                  <a:pt x="111" y="68"/>
                </a:lnTo>
                <a:lnTo>
                  <a:pt x="96" y="59"/>
                </a:lnTo>
                <a:lnTo>
                  <a:pt x="0" y="61"/>
                </a:lnTo>
                <a:close/>
              </a:path>
            </a:pathLst>
          </a:custGeom>
          <a:solidFill>
            <a:srgbClr val="008000"/>
          </a:solidFill>
          <a:ln w="9525">
            <a:solidFill>
              <a:srgbClr val="99CC00"/>
            </a:solidFill>
            <a:round/>
            <a:headEnd/>
            <a:tailEnd/>
          </a:ln>
          <a:effectLst/>
        </p:spPr>
        <p:txBody>
          <a:bodyPr/>
          <a:lstStyle/>
          <a:p>
            <a:endParaRPr lang="en-IE"/>
          </a:p>
        </p:txBody>
      </p:sp>
      <p:sp>
        <p:nvSpPr>
          <p:cNvPr id="55309" name="Freeform 13"/>
          <p:cNvSpPr>
            <a:spLocks/>
          </p:cNvSpPr>
          <p:nvPr/>
        </p:nvSpPr>
        <p:spPr bwMode="auto">
          <a:xfrm>
            <a:off x="6767513" y="3956050"/>
            <a:ext cx="547687" cy="141288"/>
          </a:xfrm>
          <a:custGeom>
            <a:avLst/>
            <a:gdLst/>
            <a:ahLst/>
            <a:cxnLst>
              <a:cxn ang="0">
                <a:pos x="0" y="0"/>
              </a:cxn>
              <a:cxn ang="0">
                <a:pos x="242" y="89"/>
              </a:cxn>
              <a:cxn ang="0">
                <a:pos x="273" y="72"/>
              </a:cxn>
              <a:cxn ang="0">
                <a:pos x="273" y="48"/>
              </a:cxn>
              <a:cxn ang="0">
                <a:pos x="345" y="35"/>
              </a:cxn>
              <a:cxn ang="0">
                <a:pos x="282" y="24"/>
              </a:cxn>
              <a:cxn ang="0">
                <a:pos x="229" y="17"/>
              </a:cxn>
              <a:cxn ang="0">
                <a:pos x="188" y="13"/>
              </a:cxn>
              <a:cxn ang="0">
                <a:pos x="125" y="6"/>
              </a:cxn>
              <a:cxn ang="0">
                <a:pos x="74" y="0"/>
              </a:cxn>
              <a:cxn ang="0">
                <a:pos x="33" y="0"/>
              </a:cxn>
              <a:cxn ang="0">
                <a:pos x="0" y="0"/>
              </a:cxn>
            </a:cxnLst>
            <a:rect l="0" t="0" r="r" b="b"/>
            <a:pathLst>
              <a:path w="345" h="89">
                <a:moveTo>
                  <a:pt x="0" y="0"/>
                </a:moveTo>
                <a:lnTo>
                  <a:pt x="242" y="89"/>
                </a:lnTo>
                <a:lnTo>
                  <a:pt x="273" y="72"/>
                </a:lnTo>
                <a:lnTo>
                  <a:pt x="273" y="48"/>
                </a:lnTo>
                <a:lnTo>
                  <a:pt x="345" y="35"/>
                </a:lnTo>
                <a:lnTo>
                  <a:pt x="282" y="24"/>
                </a:lnTo>
                <a:lnTo>
                  <a:pt x="229" y="17"/>
                </a:lnTo>
                <a:lnTo>
                  <a:pt x="188" y="13"/>
                </a:lnTo>
                <a:lnTo>
                  <a:pt x="125" y="6"/>
                </a:lnTo>
                <a:lnTo>
                  <a:pt x="74" y="0"/>
                </a:lnTo>
                <a:lnTo>
                  <a:pt x="33" y="0"/>
                </a:lnTo>
                <a:lnTo>
                  <a:pt x="0" y="0"/>
                </a:lnTo>
                <a:close/>
              </a:path>
            </a:pathLst>
          </a:custGeom>
          <a:solidFill>
            <a:srgbClr val="008000"/>
          </a:solidFill>
          <a:ln w="9525">
            <a:solidFill>
              <a:srgbClr val="99CC00"/>
            </a:solidFill>
            <a:round/>
            <a:headEnd/>
            <a:tailEnd/>
          </a:ln>
          <a:effectLst/>
        </p:spPr>
        <p:txBody>
          <a:bodyPr/>
          <a:lstStyle/>
          <a:p>
            <a:endParaRPr lang="en-IE"/>
          </a:p>
        </p:txBody>
      </p:sp>
      <p:sp>
        <p:nvSpPr>
          <p:cNvPr id="55310" name="Freeform 14"/>
          <p:cNvSpPr>
            <a:spLocks/>
          </p:cNvSpPr>
          <p:nvPr/>
        </p:nvSpPr>
        <p:spPr bwMode="auto">
          <a:xfrm>
            <a:off x="6175375" y="3965575"/>
            <a:ext cx="468313" cy="69850"/>
          </a:xfrm>
          <a:custGeom>
            <a:avLst/>
            <a:gdLst/>
            <a:ahLst/>
            <a:cxnLst>
              <a:cxn ang="0">
                <a:pos x="0" y="13"/>
              </a:cxn>
              <a:cxn ang="0">
                <a:pos x="109" y="29"/>
              </a:cxn>
              <a:cxn ang="0">
                <a:pos x="125" y="44"/>
              </a:cxn>
              <a:cxn ang="0">
                <a:pos x="216" y="44"/>
              </a:cxn>
              <a:cxn ang="0">
                <a:pos x="295" y="15"/>
              </a:cxn>
              <a:cxn ang="0">
                <a:pos x="227" y="0"/>
              </a:cxn>
              <a:cxn ang="0">
                <a:pos x="135" y="5"/>
              </a:cxn>
              <a:cxn ang="0">
                <a:pos x="105" y="5"/>
              </a:cxn>
              <a:cxn ang="0">
                <a:pos x="44" y="5"/>
              </a:cxn>
              <a:cxn ang="0">
                <a:pos x="22" y="5"/>
              </a:cxn>
              <a:cxn ang="0">
                <a:pos x="0" y="13"/>
              </a:cxn>
            </a:cxnLst>
            <a:rect l="0" t="0" r="r" b="b"/>
            <a:pathLst>
              <a:path w="295" h="44">
                <a:moveTo>
                  <a:pt x="0" y="13"/>
                </a:moveTo>
                <a:lnTo>
                  <a:pt x="109" y="29"/>
                </a:lnTo>
                <a:lnTo>
                  <a:pt x="125" y="44"/>
                </a:lnTo>
                <a:lnTo>
                  <a:pt x="216" y="44"/>
                </a:lnTo>
                <a:lnTo>
                  <a:pt x="295" y="15"/>
                </a:lnTo>
                <a:lnTo>
                  <a:pt x="227" y="0"/>
                </a:lnTo>
                <a:lnTo>
                  <a:pt x="135" y="5"/>
                </a:lnTo>
                <a:lnTo>
                  <a:pt x="105" y="5"/>
                </a:lnTo>
                <a:lnTo>
                  <a:pt x="44" y="5"/>
                </a:lnTo>
                <a:lnTo>
                  <a:pt x="22" y="5"/>
                </a:lnTo>
                <a:lnTo>
                  <a:pt x="0" y="13"/>
                </a:lnTo>
                <a:close/>
              </a:path>
            </a:pathLst>
          </a:custGeom>
          <a:solidFill>
            <a:srgbClr val="008000"/>
          </a:solidFill>
          <a:ln w="9525">
            <a:solidFill>
              <a:srgbClr val="99CC00"/>
            </a:solidFill>
            <a:round/>
            <a:headEnd/>
            <a:tailEnd/>
          </a:ln>
          <a:effectLst/>
        </p:spPr>
        <p:txBody>
          <a:bodyPr/>
          <a:lstStyle/>
          <a:p>
            <a:endParaRPr lang="en-IE"/>
          </a:p>
        </p:txBody>
      </p:sp>
      <p:sp>
        <p:nvSpPr>
          <p:cNvPr id="55311" name="Freeform 15"/>
          <p:cNvSpPr>
            <a:spLocks/>
          </p:cNvSpPr>
          <p:nvPr/>
        </p:nvSpPr>
        <p:spPr bwMode="auto">
          <a:xfrm>
            <a:off x="5607050" y="5586413"/>
            <a:ext cx="128588" cy="55562"/>
          </a:xfrm>
          <a:custGeom>
            <a:avLst/>
            <a:gdLst/>
            <a:ahLst/>
            <a:cxnLst>
              <a:cxn ang="0">
                <a:pos x="0" y="13"/>
              </a:cxn>
              <a:cxn ang="0">
                <a:pos x="48" y="35"/>
              </a:cxn>
              <a:cxn ang="0">
                <a:pos x="81" y="22"/>
              </a:cxn>
              <a:cxn ang="0">
                <a:pos x="46" y="0"/>
              </a:cxn>
              <a:cxn ang="0">
                <a:pos x="0" y="13"/>
              </a:cxn>
            </a:cxnLst>
            <a:rect l="0" t="0" r="r" b="b"/>
            <a:pathLst>
              <a:path w="81" h="35">
                <a:moveTo>
                  <a:pt x="0" y="13"/>
                </a:moveTo>
                <a:lnTo>
                  <a:pt x="48" y="35"/>
                </a:lnTo>
                <a:lnTo>
                  <a:pt x="81" y="22"/>
                </a:lnTo>
                <a:lnTo>
                  <a:pt x="46" y="0"/>
                </a:lnTo>
                <a:lnTo>
                  <a:pt x="0" y="13"/>
                </a:lnTo>
                <a:close/>
              </a:path>
            </a:pathLst>
          </a:custGeom>
          <a:solidFill>
            <a:srgbClr val="008000"/>
          </a:solidFill>
          <a:ln w="9525">
            <a:solidFill>
              <a:srgbClr val="99CC00"/>
            </a:solidFill>
            <a:round/>
            <a:headEnd/>
            <a:tailEnd/>
          </a:ln>
          <a:effectLst/>
        </p:spPr>
        <p:txBody>
          <a:bodyPr/>
          <a:lstStyle/>
          <a:p>
            <a:endParaRPr lang="en-IE"/>
          </a:p>
        </p:txBody>
      </p:sp>
      <p:sp>
        <p:nvSpPr>
          <p:cNvPr id="55312" name="Freeform 16"/>
          <p:cNvSpPr>
            <a:spLocks/>
          </p:cNvSpPr>
          <p:nvPr/>
        </p:nvSpPr>
        <p:spPr bwMode="auto">
          <a:xfrm>
            <a:off x="5653088" y="5254625"/>
            <a:ext cx="23812" cy="47625"/>
          </a:xfrm>
          <a:custGeom>
            <a:avLst/>
            <a:gdLst/>
            <a:ahLst/>
            <a:cxnLst>
              <a:cxn ang="0">
                <a:pos x="15" y="0"/>
              </a:cxn>
              <a:cxn ang="0">
                <a:pos x="0" y="17"/>
              </a:cxn>
              <a:cxn ang="0">
                <a:pos x="6" y="30"/>
              </a:cxn>
              <a:cxn ang="0">
                <a:pos x="15" y="0"/>
              </a:cxn>
            </a:cxnLst>
            <a:rect l="0" t="0" r="r" b="b"/>
            <a:pathLst>
              <a:path w="15" h="30">
                <a:moveTo>
                  <a:pt x="15" y="0"/>
                </a:moveTo>
                <a:lnTo>
                  <a:pt x="0" y="17"/>
                </a:lnTo>
                <a:lnTo>
                  <a:pt x="6" y="30"/>
                </a:lnTo>
                <a:lnTo>
                  <a:pt x="15" y="0"/>
                </a:lnTo>
                <a:close/>
              </a:path>
            </a:pathLst>
          </a:custGeom>
          <a:solidFill>
            <a:schemeClr val="accent1"/>
          </a:solidFill>
          <a:ln w="9525">
            <a:solidFill>
              <a:schemeClr val="tx1"/>
            </a:solidFill>
            <a:round/>
            <a:headEnd/>
            <a:tailEnd/>
          </a:ln>
          <a:effectLst/>
        </p:spPr>
        <p:txBody>
          <a:bodyPr/>
          <a:lstStyle/>
          <a:p>
            <a:endParaRPr lang="en-IE"/>
          </a:p>
        </p:txBody>
      </p:sp>
      <p:sp>
        <p:nvSpPr>
          <p:cNvPr id="55313" name="Freeform 17"/>
          <p:cNvSpPr>
            <a:spLocks/>
          </p:cNvSpPr>
          <p:nvPr/>
        </p:nvSpPr>
        <p:spPr bwMode="auto">
          <a:xfrm>
            <a:off x="5853113" y="5357813"/>
            <a:ext cx="46037" cy="46037"/>
          </a:xfrm>
          <a:custGeom>
            <a:avLst/>
            <a:gdLst/>
            <a:ahLst/>
            <a:cxnLst>
              <a:cxn ang="0">
                <a:pos x="0" y="0"/>
              </a:cxn>
              <a:cxn ang="0">
                <a:pos x="5" y="29"/>
              </a:cxn>
              <a:cxn ang="0">
                <a:pos x="29" y="5"/>
              </a:cxn>
              <a:cxn ang="0">
                <a:pos x="0" y="0"/>
              </a:cxn>
            </a:cxnLst>
            <a:rect l="0" t="0" r="r" b="b"/>
            <a:pathLst>
              <a:path w="29" h="29">
                <a:moveTo>
                  <a:pt x="0" y="0"/>
                </a:moveTo>
                <a:lnTo>
                  <a:pt x="5" y="29"/>
                </a:lnTo>
                <a:lnTo>
                  <a:pt x="29" y="5"/>
                </a:lnTo>
                <a:lnTo>
                  <a:pt x="0" y="0"/>
                </a:lnTo>
                <a:close/>
              </a:path>
            </a:pathLst>
          </a:custGeom>
          <a:solidFill>
            <a:schemeClr val="accent1"/>
          </a:solidFill>
          <a:ln w="9525">
            <a:solidFill>
              <a:schemeClr val="tx1"/>
            </a:solidFill>
            <a:round/>
            <a:headEnd/>
            <a:tailEnd/>
          </a:ln>
          <a:effectLst/>
        </p:spPr>
        <p:txBody>
          <a:bodyPr/>
          <a:lstStyle/>
          <a:p>
            <a:endParaRPr lang="en-IE"/>
          </a:p>
        </p:txBody>
      </p:sp>
      <p:sp>
        <p:nvSpPr>
          <p:cNvPr id="55314" name="Freeform 18"/>
          <p:cNvSpPr>
            <a:spLocks/>
          </p:cNvSpPr>
          <p:nvPr/>
        </p:nvSpPr>
        <p:spPr bwMode="auto">
          <a:xfrm>
            <a:off x="6567488" y="5970588"/>
            <a:ext cx="55562" cy="46037"/>
          </a:xfrm>
          <a:custGeom>
            <a:avLst/>
            <a:gdLst/>
            <a:ahLst/>
            <a:cxnLst>
              <a:cxn ang="0">
                <a:pos x="0" y="29"/>
              </a:cxn>
              <a:cxn ang="0">
                <a:pos x="8" y="0"/>
              </a:cxn>
              <a:cxn ang="0">
                <a:pos x="35" y="0"/>
              </a:cxn>
              <a:cxn ang="0">
                <a:pos x="30" y="22"/>
              </a:cxn>
              <a:cxn ang="0">
                <a:pos x="0" y="29"/>
              </a:cxn>
            </a:cxnLst>
            <a:rect l="0" t="0" r="r" b="b"/>
            <a:pathLst>
              <a:path w="35" h="29">
                <a:moveTo>
                  <a:pt x="0" y="29"/>
                </a:moveTo>
                <a:lnTo>
                  <a:pt x="8" y="0"/>
                </a:lnTo>
                <a:lnTo>
                  <a:pt x="35" y="0"/>
                </a:lnTo>
                <a:lnTo>
                  <a:pt x="30" y="22"/>
                </a:lnTo>
                <a:lnTo>
                  <a:pt x="0" y="29"/>
                </a:lnTo>
                <a:close/>
              </a:path>
            </a:pathLst>
          </a:custGeom>
          <a:solidFill>
            <a:srgbClr val="008000"/>
          </a:solidFill>
          <a:ln w="9525">
            <a:solidFill>
              <a:srgbClr val="99CC00"/>
            </a:solidFill>
            <a:round/>
            <a:headEnd/>
            <a:tailEnd/>
          </a:ln>
          <a:effectLst/>
        </p:spPr>
        <p:txBody>
          <a:bodyPr/>
          <a:lstStyle/>
          <a:p>
            <a:endParaRPr lang="en-IE"/>
          </a:p>
        </p:txBody>
      </p:sp>
      <p:sp>
        <p:nvSpPr>
          <p:cNvPr id="55315" name="Freeform 19"/>
          <p:cNvSpPr>
            <a:spLocks/>
          </p:cNvSpPr>
          <p:nvPr/>
        </p:nvSpPr>
        <p:spPr bwMode="auto">
          <a:xfrm>
            <a:off x="1751013" y="1751013"/>
            <a:ext cx="3554412" cy="3376612"/>
          </a:xfrm>
          <a:custGeom>
            <a:avLst/>
            <a:gdLst/>
            <a:ahLst/>
            <a:cxnLst>
              <a:cxn ang="0">
                <a:pos x="0" y="0"/>
              </a:cxn>
              <a:cxn ang="0">
                <a:pos x="1443" y="2127"/>
              </a:cxn>
              <a:cxn ang="0">
                <a:pos x="1516" y="2050"/>
              </a:cxn>
              <a:cxn ang="0">
                <a:pos x="1614" y="1956"/>
              </a:cxn>
              <a:cxn ang="0">
                <a:pos x="1776" y="1825"/>
              </a:cxn>
              <a:cxn ang="0">
                <a:pos x="1900" y="1734"/>
              </a:cxn>
              <a:cxn ang="0">
                <a:pos x="2081" y="1625"/>
              </a:cxn>
              <a:cxn ang="0">
                <a:pos x="2163" y="1587"/>
              </a:cxn>
              <a:cxn ang="0">
                <a:pos x="2239" y="1554"/>
              </a:cxn>
              <a:cxn ang="0">
                <a:pos x="658" y="6"/>
              </a:cxn>
              <a:cxn ang="0">
                <a:pos x="0" y="0"/>
              </a:cxn>
            </a:cxnLst>
            <a:rect l="0" t="0" r="r" b="b"/>
            <a:pathLst>
              <a:path w="2239" h="2127">
                <a:moveTo>
                  <a:pt x="0" y="0"/>
                </a:moveTo>
                <a:lnTo>
                  <a:pt x="1443" y="2127"/>
                </a:lnTo>
                <a:lnTo>
                  <a:pt x="1516" y="2050"/>
                </a:lnTo>
                <a:lnTo>
                  <a:pt x="1614" y="1956"/>
                </a:lnTo>
                <a:lnTo>
                  <a:pt x="1776" y="1825"/>
                </a:lnTo>
                <a:lnTo>
                  <a:pt x="1900" y="1734"/>
                </a:lnTo>
                <a:lnTo>
                  <a:pt x="2081" y="1625"/>
                </a:lnTo>
                <a:lnTo>
                  <a:pt x="2163" y="1587"/>
                </a:lnTo>
                <a:lnTo>
                  <a:pt x="2239" y="1554"/>
                </a:lnTo>
                <a:lnTo>
                  <a:pt x="658" y="6"/>
                </a:lnTo>
                <a:lnTo>
                  <a:pt x="0" y="0"/>
                </a:lnTo>
                <a:close/>
              </a:path>
            </a:pathLst>
          </a:custGeom>
          <a:gradFill rotWithShape="1">
            <a:gsLst>
              <a:gs pos="0">
                <a:srgbClr val="FFFFF3"/>
              </a:gs>
              <a:gs pos="100000">
                <a:srgbClr val="FFFF66"/>
              </a:gs>
            </a:gsLst>
            <a:lin ang="2700000" scaled="1"/>
          </a:gradFill>
          <a:ln w="9525">
            <a:noFill/>
            <a:round/>
            <a:headEnd/>
            <a:tailEnd/>
          </a:ln>
          <a:effectLst/>
        </p:spPr>
        <p:txBody>
          <a:bodyPr/>
          <a:lstStyle/>
          <a:p>
            <a:endParaRPr lang="en-IE"/>
          </a:p>
        </p:txBody>
      </p:sp>
      <p:sp>
        <p:nvSpPr>
          <p:cNvPr id="55316" name="Freeform 20"/>
          <p:cNvSpPr>
            <a:spLocks/>
          </p:cNvSpPr>
          <p:nvPr/>
        </p:nvSpPr>
        <p:spPr bwMode="auto">
          <a:xfrm>
            <a:off x="5329238" y="2833688"/>
            <a:ext cx="733425" cy="1366837"/>
          </a:xfrm>
          <a:custGeom>
            <a:avLst/>
            <a:gdLst/>
            <a:ahLst/>
            <a:cxnLst>
              <a:cxn ang="0">
                <a:pos x="15" y="861"/>
              </a:cxn>
              <a:cxn ang="0">
                <a:pos x="15" y="792"/>
              </a:cxn>
              <a:cxn ang="0">
                <a:pos x="105" y="729"/>
              </a:cxn>
              <a:cxn ang="0">
                <a:pos x="105" y="627"/>
              </a:cxn>
              <a:cxn ang="0">
                <a:pos x="189" y="579"/>
              </a:cxn>
              <a:cxn ang="0">
                <a:pos x="204" y="459"/>
              </a:cxn>
              <a:cxn ang="0">
                <a:pos x="285" y="411"/>
              </a:cxn>
              <a:cxn ang="0">
                <a:pos x="294" y="303"/>
              </a:cxn>
              <a:cxn ang="0">
                <a:pos x="387" y="243"/>
              </a:cxn>
              <a:cxn ang="0">
                <a:pos x="384" y="156"/>
              </a:cxn>
              <a:cxn ang="0">
                <a:pos x="462" y="0"/>
              </a:cxn>
            </a:cxnLst>
            <a:rect l="0" t="0" r="r" b="b"/>
            <a:pathLst>
              <a:path w="462" h="861">
                <a:moveTo>
                  <a:pt x="15" y="861"/>
                </a:moveTo>
                <a:cubicBezTo>
                  <a:pt x="7" y="837"/>
                  <a:pt x="0" y="814"/>
                  <a:pt x="15" y="792"/>
                </a:cubicBezTo>
                <a:cubicBezTo>
                  <a:pt x="30" y="770"/>
                  <a:pt x="90" y="757"/>
                  <a:pt x="105" y="729"/>
                </a:cubicBezTo>
                <a:cubicBezTo>
                  <a:pt x="120" y="701"/>
                  <a:pt x="91" y="652"/>
                  <a:pt x="105" y="627"/>
                </a:cubicBezTo>
                <a:cubicBezTo>
                  <a:pt x="119" y="602"/>
                  <a:pt x="173" y="607"/>
                  <a:pt x="189" y="579"/>
                </a:cubicBezTo>
                <a:cubicBezTo>
                  <a:pt x="205" y="551"/>
                  <a:pt x="188" y="487"/>
                  <a:pt x="204" y="459"/>
                </a:cubicBezTo>
                <a:cubicBezTo>
                  <a:pt x="220" y="431"/>
                  <a:pt x="270" y="437"/>
                  <a:pt x="285" y="411"/>
                </a:cubicBezTo>
                <a:cubicBezTo>
                  <a:pt x="300" y="385"/>
                  <a:pt x="277" y="331"/>
                  <a:pt x="294" y="303"/>
                </a:cubicBezTo>
                <a:cubicBezTo>
                  <a:pt x="311" y="275"/>
                  <a:pt x="372" y="267"/>
                  <a:pt x="387" y="243"/>
                </a:cubicBezTo>
                <a:cubicBezTo>
                  <a:pt x="402" y="219"/>
                  <a:pt x="372" y="196"/>
                  <a:pt x="384" y="156"/>
                </a:cubicBezTo>
                <a:cubicBezTo>
                  <a:pt x="396" y="116"/>
                  <a:pt x="429" y="58"/>
                  <a:pt x="462" y="0"/>
                </a:cubicBezTo>
              </a:path>
            </a:pathLst>
          </a:custGeom>
          <a:noFill/>
          <a:ln w="31750">
            <a:solidFill>
              <a:srgbClr val="FF9900"/>
            </a:solidFill>
            <a:round/>
            <a:headEnd/>
            <a:tailEnd type="stealth" w="med" len="med"/>
          </a:ln>
          <a:effectLst/>
        </p:spPr>
        <p:txBody>
          <a:bodyPr/>
          <a:lstStyle/>
          <a:p>
            <a:endParaRPr lang="en-IE"/>
          </a:p>
        </p:txBody>
      </p:sp>
      <p:sp>
        <p:nvSpPr>
          <p:cNvPr id="55317" name="Freeform 21"/>
          <p:cNvSpPr>
            <a:spLocks/>
          </p:cNvSpPr>
          <p:nvPr/>
        </p:nvSpPr>
        <p:spPr bwMode="auto">
          <a:xfrm>
            <a:off x="5037138" y="1909763"/>
            <a:ext cx="152400" cy="2428875"/>
          </a:xfrm>
          <a:custGeom>
            <a:avLst/>
            <a:gdLst/>
            <a:ahLst/>
            <a:cxnLst>
              <a:cxn ang="0">
                <a:pos x="7" y="1530"/>
              </a:cxn>
              <a:cxn ang="0">
                <a:pos x="40" y="1476"/>
              </a:cxn>
              <a:cxn ang="0">
                <a:pos x="1" y="1389"/>
              </a:cxn>
              <a:cxn ang="0">
                <a:pos x="46" y="1290"/>
              </a:cxn>
              <a:cxn ang="0">
                <a:pos x="7" y="1206"/>
              </a:cxn>
              <a:cxn ang="0">
                <a:pos x="55" y="1113"/>
              </a:cxn>
              <a:cxn ang="0">
                <a:pos x="13" y="1011"/>
              </a:cxn>
              <a:cxn ang="0">
                <a:pos x="70" y="918"/>
              </a:cxn>
              <a:cxn ang="0">
                <a:pos x="28" y="840"/>
              </a:cxn>
              <a:cxn ang="0">
                <a:pos x="73" y="747"/>
              </a:cxn>
              <a:cxn ang="0">
                <a:pos x="34" y="648"/>
              </a:cxn>
              <a:cxn ang="0">
                <a:pos x="82" y="552"/>
              </a:cxn>
              <a:cxn ang="0">
                <a:pos x="43" y="465"/>
              </a:cxn>
              <a:cxn ang="0">
                <a:pos x="85" y="378"/>
              </a:cxn>
              <a:cxn ang="0">
                <a:pos x="58" y="291"/>
              </a:cxn>
              <a:cxn ang="0">
                <a:pos x="94" y="201"/>
              </a:cxn>
              <a:cxn ang="0">
                <a:pos x="73" y="126"/>
              </a:cxn>
              <a:cxn ang="0">
                <a:pos x="25" y="0"/>
              </a:cxn>
            </a:cxnLst>
            <a:rect l="0" t="0" r="r" b="b"/>
            <a:pathLst>
              <a:path w="96" h="1530">
                <a:moveTo>
                  <a:pt x="7" y="1530"/>
                </a:moveTo>
                <a:cubicBezTo>
                  <a:pt x="24" y="1514"/>
                  <a:pt x="41" y="1499"/>
                  <a:pt x="40" y="1476"/>
                </a:cubicBezTo>
                <a:cubicBezTo>
                  <a:pt x="39" y="1453"/>
                  <a:pt x="0" y="1420"/>
                  <a:pt x="1" y="1389"/>
                </a:cubicBezTo>
                <a:cubicBezTo>
                  <a:pt x="2" y="1358"/>
                  <a:pt x="45" y="1320"/>
                  <a:pt x="46" y="1290"/>
                </a:cubicBezTo>
                <a:cubicBezTo>
                  <a:pt x="47" y="1260"/>
                  <a:pt x="6" y="1235"/>
                  <a:pt x="7" y="1206"/>
                </a:cubicBezTo>
                <a:cubicBezTo>
                  <a:pt x="8" y="1177"/>
                  <a:pt x="54" y="1145"/>
                  <a:pt x="55" y="1113"/>
                </a:cubicBezTo>
                <a:cubicBezTo>
                  <a:pt x="56" y="1081"/>
                  <a:pt x="11" y="1043"/>
                  <a:pt x="13" y="1011"/>
                </a:cubicBezTo>
                <a:cubicBezTo>
                  <a:pt x="15" y="979"/>
                  <a:pt x="68" y="946"/>
                  <a:pt x="70" y="918"/>
                </a:cubicBezTo>
                <a:cubicBezTo>
                  <a:pt x="72" y="890"/>
                  <a:pt x="28" y="868"/>
                  <a:pt x="28" y="840"/>
                </a:cubicBezTo>
                <a:cubicBezTo>
                  <a:pt x="28" y="812"/>
                  <a:pt x="72" y="779"/>
                  <a:pt x="73" y="747"/>
                </a:cubicBezTo>
                <a:cubicBezTo>
                  <a:pt x="74" y="715"/>
                  <a:pt x="33" y="680"/>
                  <a:pt x="34" y="648"/>
                </a:cubicBezTo>
                <a:cubicBezTo>
                  <a:pt x="35" y="616"/>
                  <a:pt x="81" y="582"/>
                  <a:pt x="82" y="552"/>
                </a:cubicBezTo>
                <a:cubicBezTo>
                  <a:pt x="83" y="522"/>
                  <a:pt x="43" y="494"/>
                  <a:pt x="43" y="465"/>
                </a:cubicBezTo>
                <a:cubicBezTo>
                  <a:pt x="43" y="436"/>
                  <a:pt x="83" y="407"/>
                  <a:pt x="85" y="378"/>
                </a:cubicBezTo>
                <a:cubicBezTo>
                  <a:pt x="87" y="349"/>
                  <a:pt x="57" y="320"/>
                  <a:pt x="58" y="291"/>
                </a:cubicBezTo>
                <a:cubicBezTo>
                  <a:pt x="59" y="262"/>
                  <a:pt x="92" y="228"/>
                  <a:pt x="94" y="201"/>
                </a:cubicBezTo>
                <a:cubicBezTo>
                  <a:pt x="96" y="174"/>
                  <a:pt x="85" y="159"/>
                  <a:pt x="73" y="126"/>
                </a:cubicBezTo>
                <a:cubicBezTo>
                  <a:pt x="61" y="93"/>
                  <a:pt x="33" y="21"/>
                  <a:pt x="25" y="0"/>
                </a:cubicBezTo>
              </a:path>
            </a:pathLst>
          </a:custGeom>
          <a:noFill/>
          <a:ln w="28575">
            <a:solidFill>
              <a:srgbClr val="FF9900"/>
            </a:solidFill>
            <a:round/>
            <a:headEnd/>
            <a:tailEnd type="stealth" w="med" len="med"/>
          </a:ln>
          <a:effectLst/>
        </p:spPr>
        <p:txBody>
          <a:bodyPr/>
          <a:lstStyle/>
          <a:p>
            <a:endParaRPr lang="en-IE"/>
          </a:p>
        </p:txBody>
      </p:sp>
      <p:sp>
        <p:nvSpPr>
          <p:cNvPr id="55318" name="Freeform 22"/>
          <p:cNvSpPr>
            <a:spLocks/>
          </p:cNvSpPr>
          <p:nvPr/>
        </p:nvSpPr>
        <p:spPr bwMode="auto">
          <a:xfrm>
            <a:off x="4410075" y="3143250"/>
            <a:ext cx="295275" cy="1390650"/>
          </a:xfrm>
          <a:custGeom>
            <a:avLst/>
            <a:gdLst/>
            <a:ahLst/>
            <a:cxnLst>
              <a:cxn ang="0">
                <a:pos x="186" y="876"/>
              </a:cxn>
              <a:cxn ang="0">
                <a:pos x="156" y="831"/>
              </a:cxn>
              <a:cxn ang="0">
                <a:pos x="180" y="750"/>
              </a:cxn>
              <a:cxn ang="0">
                <a:pos x="117" y="654"/>
              </a:cxn>
              <a:cxn ang="0">
                <a:pos x="150" y="570"/>
              </a:cxn>
              <a:cxn ang="0">
                <a:pos x="84" y="477"/>
              </a:cxn>
              <a:cxn ang="0">
                <a:pos x="114" y="378"/>
              </a:cxn>
              <a:cxn ang="0">
                <a:pos x="51" y="300"/>
              </a:cxn>
              <a:cxn ang="0">
                <a:pos x="84" y="201"/>
              </a:cxn>
              <a:cxn ang="0">
                <a:pos x="18" y="129"/>
              </a:cxn>
              <a:cxn ang="0">
                <a:pos x="0" y="0"/>
              </a:cxn>
            </a:cxnLst>
            <a:rect l="0" t="0" r="r" b="b"/>
            <a:pathLst>
              <a:path w="186" h="876">
                <a:moveTo>
                  <a:pt x="186" y="876"/>
                </a:moveTo>
                <a:cubicBezTo>
                  <a:pt x="171" y="864"/>
                  <a:pt x="157" y="852"/>
                  <a:pt x="156" y="831"/>
                </a:cubicBezTo>
                <a:cubicBezTo>
                  <a:pt x="155" y="810"/>
                  <a:pt x="186" y="779"/>
                  <a:pt x="180" y="750"/>
                </a:cubicBezTo>
                <a:cubicBezTo>
                  <a:pt x="174" y="721"/>
                  <a:pt x="122" y="684"/>
                  <a:pt x="117" y="654"/>
                </a:cubicBezTo>
                <a:cubicBezTo>
                  <a:pt x="112" y="624"/>
                  <a:pt x="155" y="599"/>
                  <a:pt x="150" y="570"/>
                </a:cubicBezTo>
                <a:cubicBezTo>
                  <a:pt x="145" y="541"/>
                  <a:pt x="90" y="509"/>
                  <a:pt x="84" y="477"/>
                </a:cubicBezTo>
                <a:cubicBezTo>
                  <a:pt x="78" y="445"/>
                  <a:pt x="119" y="407"/>
                  <a:pt x="114" y="378"/>
                </a:cubicBezTo>
                <a:cubicBezTo>
                  <a:pt x="109" y="349"/>
                  <a:pt x="56" y="329"/>
                  <a:pt x="51" y="300"/>
                </a:cubicBezTo>
                <a:cubicBezTo>
                  <a:pt x="46" y="271"/>
                  <a:pt x="89" y="229"/>
                  <a:pt x="84" y="201"/>
                </a:cubicBezTo>
                <a:cubicBezTo>
                  <a:pt x="79" y="173"/>
                  <a:pt x="32" y="162"/>
                  <a:pt x="18" y="129"/>
                </a:cubicBezTo>
                <a:cubicBezTo>
                  <a:pt x="4" y="96"/>
                  <a:pt x="3" y="21"/>
                  <a:pt x="0" y="0"/>
                </a:cubicBezTo>
              </a:path>
            </a:pathLst>
          </a:custGeom>
          <a:noFill/>
          <a:ln w="28575">
            <a:solidFill>
              <a:srgbClr val="FF9900"/>
            </a:solidFill>
            <a:round/>
            <a:headEnd/>
            <a:tailEnd type="stealth" w="med" len="med"/>
          </a:ln>
          <a:effectLst/>
        </p:spPr>
        <p:txBody>
          <a:bodyPr/>
          <a:lstStyle/>
          <a:p>
            <a:endParaRPr lang="en-IE"/>
          </a:p>
        </p:txBody>
      </p:sp>
      <p:sp>
        <p:nvSpPr>
          <p:cNvPr id="55319" name="Freeform 23"/>
          <p:cNvSpPr>
            <a:spLocks/>
          </p:cNvSpPr>
          <p:nvPr/>
        </p:nvSpPr>
        <p:spPr bwMode="auto">
          <a:xfrm>
            <a:off x="4808538" y="3490913"/>
            <a:ext cx="130175" cy="947737"/>
          </a:xfrm>
          <a:custGeom>
            <a:avLst/>
            <a:gdLst/>
            <a:ahLst/>
            <a:cxnLst>
              <a:cxn ang="0">
                <a:pos x="31" y="597"/>
              </a:cxn>
              <a:cxn ang="0">
                <a:pos x="10" y="558"/>
              </a:cxn>
              <a:cxn ang="0">
                <a:pos x="55" y="477"/>
              </a:cxn>
              <a:cxn ang="0">
                <a:pos x="10" y="378"/>
              </a:cxn>
              <a:cxn ang="0">
                <a:pos x="55" y="285"/>
              </a:cxn>
              <a:cxn ang="0">
                <a:pos x="4" y="186"/>
              </a:cxn>
              <a:cxn ang="0">
                <a:pos x="82" y="0"/>
              </a:cxn>
            </a:cxnLst>
            <a:rect l="0" t="0" r="r" b="b"/>
            <a:pathLst>
              <a:path w="82" h="597">
                <a:moveTo>
                  <a:pt x="31" y="597"/>
                </a:moveTo>
                <a:cubicBezTo>
                  <a:pt x="18" y="587"/>
                  <a:pt x="6" y="578"/>
                  <a:pt x="10" y="558"/>
                </a:cubicBezTo>
                <a:cubicBezTo>
                  <a:pt x="14" y="538"/>
                  <a:pt x="55" y="507"/>
                  <a:pt x="55" y="477"/>
                </a:cubicBezTo>
                <a:cubicBezTo>
                  <a:pt x="55" y="447"/>
                  <a:pt x="10" y="410"/>
                  <a:pt x="10" y="378"/>
                </a:cubicBezTo>
                <a:cubicBezTo>
                  <a:pt x="10" y="346"/>
                  <a:pt x="56" y="317"/>
                  <a:pt x="55" y="285"/>
                </a:cubicBezTo>
                <a:cubicBezTo>
                  <a:pt x="54" y="253"/>
                  <a:pt x="0" y="233"/>
                  <a:pt x="4" y="186"/>
                </a:cubicBezTo>
                <a:cubicBezTo>
                  <a:pt x="8" y="139"/>
                  <a:pt x="45" y="69"/>
                  <a:pt x="82" y="0"/>
                </a:cubicBezTo>
              </a:path>
            </a:pathLst>
          </a:custGeom>
          <a:noFill/>
          <a:ln w="28575">
            <a:solidFill>
              <a:srgbClr val="FF9900"/>
            </a:solidFill>
            <a:round/>
            <a:headEnd/>
            <a:tailEnd type="stealth" w="med" len="med"/>
          </a:ln>
          <a:effectLst/>
        </p:spPr>
        <p:txBody>
          <a:bodyPr/>
          <a:lstStyle/>
          <a:p>
            <a:endParaRPr lang="en-IE"/>
          </a:p>
        </p:txBody>
      </p:sp>
      <p:sp>
        <p:nvSpPr>
          <p:cNvPr id="55320" name="Freeform 24"/>
          <p:cNvSpPr>
            <a:spLocks/>
          </p:cNvSpPr>
          <p:nvPr/>
        </p:nvSpPr>
        <p:spPr bwMode="auto">
          <a:xfrm>
            <a:off x="3609975" y="3819525"/>
            <a:ext cx="922338" cy="857250"/>
          </a:xfrm>
          <a:custGeom>
            <a:avLst/>
            <a:gdLst/>
            <a:ahLst/>
            <a:cxnLst>
              <a:cxn ang="0">
                <a:pos x="581" y="540"/>
              </a:cxn>
              <a:cxn ang="0">
                <a:pos x="504" y="519"/>
              </a:cxn>
              <a:cxn ang="0">
                <a:pos x="477" y="435"/>
              </a:cxn>
              <a:cxn ang="0">
                <a:pos x="384" y="432"/>
              </a:cxn>
              <a:cxn ang="0">
                <a:pos x="330" y="318"/>
              </a:cxn>
              <a:cxn ang="0">
                <a:pos x="237" y="285"/>
              </a:cxn>
              <a:cxn ang="0">
                <a:pos x="195" y="204"/>
              </a:cxn>
              <a:cxn ang="0">
                <a:pos x="99" y="186"/>
              </a:cxn>
              <a:cxn ang="0">
                <a:pos x="69" y="111"/>
              </a:cxn>
              <a:cxn ang="0">
                <a:pos x="0" y="0"/>
              </a:cxn>
            </a:cxnLst>
            <a:rect l="0" t="0" r="r" b="b"/>
            <a:pathLst>
              <a:path w="581" h="540">
                <a:moveTo>
                  <a:pt x="581" y="540"/>
                </a:moveTo>
                <a:cubicBezTo>
                  <a:pt x="569" y="537"/>
                  <a:pt x="521" y="536"/>
                  <a:pt x="504" y="519"/>
                </a:cubicBezTo>
                <a:cubicBezTo>
                  <a:pt x="487" y="502"/>
                  <a:pt x="497" y="449"/>
                  <a:pt x="477" y="435"/>
                </a:cubicBezTo>
                <a:cubicBezTo>
                  <a:pt x="457" y="421"/>
                  <a:pt x="408" y="452"/>
                  <a:pt x="384" y="432"/>
                </a:cubicBezTo>
                <a:cubicBezTo>
                  <a:pt x="360" y="412"/>
                  <a:pt x="354" y="342"/>
                  <a:pt x="330" y="318"/>
                </a:cubicBezTo>
                <a:cubicBezTo>
                  <a:pt x="306" y="294"/>
                  <a:pt x="259" y="304"/>
                  <a:pt x="237" y="285"/>
                </a:cubicBezTo>
                <a:cubicBezTo>
                  <a:pt x="215" y="266"/>
                  <a:pt x="218" y="220"/>
                  <a:pt x="195" y="204"/>
                </a:cubicBezTo>
                <a:cubicBezTo>
                  <a:pt x="172" y="188"/>
                  <a:pt x="120" y="201"/>
                  <a:pt x="99" y="186"/>
                </a:cubicBezTo>
                <a:cubicBezTo>
                  <a:pt x="78" y="171"/>
                  <a:pt x="85" y="142"/>
                  <a:pt x="69" y="111"/>
                </a:cubicBezTo>
                <a:cubicBezTo>
                  <a:pt x="53" y="80"/>
                  <a:pt x="26" y="40"/>
                  <a:pt x="0" y="0"/>
                </a:cubicBezTo>
              </a:path>
            </a:pathLst>
          </a:custGeom>
          <a:noFill/>
          <a:ln w="28575">
            <a:solidFill>
              <a:srgbClr val="FFCC00"/>
            </a:solidFill>
            <a:round/>
            <a:headEnd/>
            <a:tailEnd type="stealth" w="med" len="med"/>
          </a:ln>
          <a:effectLst/>
        </p:spPr>
        <p:txBody>
          <a:bodyPr/>
          <a:lstStyle/>
          <a:p>
            <a:endParaRPr lang="en-IE"/>
          </a:p>
        </p:txBody>
      </p:sp>
      <p:sp>
        <p:nvSpPr>
          <p:cNvPr id="55321" name="Freeform 25"/>
          <p:cNvSpPr>
            <a:spLocks/>
          </p:cNvSpPr>
          <p:nvPr/>
        </p:nvSpPr>
        <p:spPr bwMode="auto">
          <a:xfrm>
            <a:off x="3529013" y="4343400"/>
            <a:ext cx="817562" cy="485775"/>
          </a:xfrm>
          <a:custGeom>
            <a:avLst/>
            <a:gdLst/>
            <a:ahLst/>
            <a:cxnLst>
              <a:cxn ang="0">
                <a:pos x="515" y="306"/>
              </a:cxn>
              <a:cxn ang="0">
                <a:pos x="468" y="240"/>
              </a:cxn>
              <a:cxn ang="0">
                <a:pos x="339" y="240"/>
              </a:cxn>
              <a:cxn ang="0">
                <a:pos x="285" y="159"/>
              </a:cxn>
              <a:cxn ang="0">
                <a:pos x="162" y="168"/>
              </a:cxn>
              <a:cxn ang="0">
                <a:pos x="120" y="90"/>
              </a:cxn>
              <a:cxn ang="0">
                <a:pos x="0" y="0"/>
              </a:cxn>
            </a:cxnLst>
            <a:rect l="0" t="0" r="r" b="b"/>
            <a:pathLst>
              <a:path w="515" h="306">
                <a:moveTo>
                  <a:pt x="515" y="306"/>
                </a:moveTo>
                <a:cubicBezTo>
                  <a:pt x="507" y="295"/>
                  <a:pt x="497" y="251"/>
                  <a:pt x="468" y="240"/>
                </a:cubicBezTo>
                <a:cubicBezTo>
                  <a:pt x="439" y="229"/>
                  <a:pt x="369" y="253"/>
                  <a:pt x="339" y="240"/>
                </a:cubicBezTo>
                <a:cubicBezTo>
                  <a:pt x="309" y="227"/>
                  <a:pt x="314" y="171"/>
                  <a:pt x="285" y="159"/>
                </a:cubicBezTo>
                <a:cubicBezTo>
                  <a:pt x="256" y="147"/>
                  <a:pt x="189" y="180"/>
                  <a:pt x="162" y="168"/>
                </a:cubicBezTo>
                <a:cubicBezTo>
                  <a:pt x="135" y="156"/>
                  <a:pt x="147" y="118"/>
                  <a:pt x="120" y="90"/>
                </a:cubicBezTo>
                <a:cubicBezTo>
                  <a:pt x="93" y="62"/>
                  <a:pt x="46" y="31"/>
                  <a:pt x="0" y="0"/>
                </a:cubicBezTo>
              </a:path>
            </a:pathLst>
          </a:custGeom>
          <a:noFill/>
          <a:ln w="28575">
            <a:solidFill>
              <a:srgbClr val="FFCC00"/>
            </a:solidFill>
            <a:round/>
            <a:headEnd/>
            <a:tailEnd type="stealth" w="med" len="med"/>
          </a:ln>
          <a:effectLst/>
        </p:spPr>
        <p:txBody>
          <a:bodyPr/>
          <a:lstStyle/>
          <a:p>
            <a:endParaRPr lang="en-IE"/>
          </a:p>
        </p:txBody>
      </p:sp>
      <p:sp>
        <p:nvSpPr>
          <p:cNvPr id="55322" name="Freeform 26"/>
          <p:cNvSpPr>
            <a:spLocks/>
          </p:cNvSpPr>
          <p:nvPr/>
        </p:nvSpPr>
        <p:spPr bwMode="auto">
          <a:xfrm>
            <a:off x="2286000" y="4929188"/>
            <a:ext cx="1884363" cy="366712"/>
          </a:xfrm>
          <a:custGeom>
            <a:avLst/>
            <a:gdLst/>
            <a:ahLst/>
            <a:cxnLst>
              <a:cxn ang="0">
                <a:pos x="1187" y="39"/>
              </a:cxn>
              <a:cxn ang="0">
                <a:pos x="1128" y="3"/>
              </a:cxn>
              <a:cxn ang="0">
                <a:pos x="1029" y="57"/>
              </a:cxn>
              <a:cxn ang="0">
                <a:pos x="933" y="18"/>
              </a:cxn>
              <a:cxn ang="0">
                <a:pos x="852" y="75"/>
              </a:cxn>
              <a:cxn ang="0">
                <a:pos x="750" y="39"/>
              </a:cxn>
              <a:cxn ang="0">
                <a:pos x="660" y="96"/>
              </a:cxn>
              <a:cxn ang="0">
                <a:pos x="567" y="54"/>
              </a:cxn>
              <a:cxn ang="0">
                <a:pos x="489" y="105"/>
              </a:cxn>
              <a:cxn ang="0">
                <a:pos x="384" y="69"/>
              </a:cxn>
              <a:cxn ang="0">
                <a:pos x="300" y="123"/>
              </a:cxn>
              <a:cxn ang="0">
                <a:pos x="195" y="84"/>
              </a:cxn>
              <a:cxn ang="0">
                <a:pos x="123" y="129"/>
              </a:cxn>
              <a:cxn ang="0">
                <a:pos x="0" y="231"/>
              </a:cxn>
            </a:cxnLst>
            <a:rect l="0" t="0" r="r" b="b"/>
            <a:pathLst>
              <a:path w="1187" h="231">
                <a:moveTo>
                  <a:pt x="1187" y="39"/>
                </a:moveTo>
                <a:cubicBezTo>
                  <a:pt x="1178" y="33"/>
                  <a:pt x="1154" y="0"/>
                  <a:pt x="1128" y="3"/>
                </a:cubicBezTo>
                <a:cubicBezTo>
                  <a:pt x="1102" y="6"/>
                  <a:pt x="1061" y="55"/>
                  <a:pt x="1029" y="57"/>
                </a:cubicBezTo>
                <a:cubicBezTo>
                  <a:pt x="997" y="59"/>
                  <a:pt x="962" y="15"/>
                  <a:pt x="933" y="18"/>
                </a:cubicBezTo>
                <a:cubicBezTo>
                  <a:pt x="904" y="21"/>
                  <a:pt x="882" y="72"/>
                  <a:pt x="852" y="75"/>
                </a:cubicBezTo>
                <a:cubicBezTo>
                  <a:pt x="822" y="78"/>
                  <a:pt x="782" y="36"/>
                  <a:pt x="750" y="39"/>
                </a:cubicBezTo>
                <a:cubicBezTo>
                  <a:pt x="718" y="42"/>
                  <a:pt x="690" y="94"/>
                  <a:pt x="660" y="96"/>
                </a:cubicBezTo>
                <a:cubicBezTo>
                  <a:pt x="630" y="98"/>
                  <a:pt x="595" y="53"/>
                  <a:pt x="567" y="54"/>
                </a:cubicBezTo>
                <a:cubicBezTo>
                  <a:pt x="539" y="55"/>
                  <a:pt x="519" y="103"/>
                  <a:pt x="489" y="105"/>
                </a:cubicBezTo>
                <a:cubicBezTo>
                  <a:pt x="459" y="107"/>
                  <a:pt x="416" y="66"/>
                  <a:pt x="384" y="69"/>
                </a:cubicBezTo>
                <a:cubicBezTo>
                  <a:pt x="352" y="72"/>
                  <a:pt x="331" y="121"/>
                  <a:pt x="300" y="123"/>
                </a:cubicBezTo>
                <a:cubicBezTo>
                  <a:pt x="269" y="125"/>
                  <a:pt x="224" y="83"/>
                  <a:pt x="195" y="84"/>
                </a:cubicBezTo>
                <a:cubicBezTo>
                  <a:pt x="166" y="85"/>
                  <a:pt x="155" y="105"/>
                  <a:pt x="123" y="129"/>
                </a:cubicBezTo>
                <a:cubicBezTo>
                  <a:pt x="91" y="153"/>
                  <a:pt x="45" y="192"/>
                  <a:pt x="0" y="231"/>
                </a:cubicBezTo>
              </a:path>
            </a:pathLst>
          </a:custGeom>
          <a:noFill/>
          <a:ln w="28575">
            <a:solidFill>
              <a:srgbClr val="FFCC00"/>
            </a:solidFill>
            <a:round/>
            <a:headEnd/>
            <a:tailEnd type="stealth" w="med" len="med"/>
          </a:ln>
          <a:effectLst/>
        </p:spPr>
        <p:txBody>
          <a:bodyPr/>
          <a:lstStyle/>
          <a:p>
            <a:endParaRPr lang="en-IE"/>
          </a:p>
        </p:txBody>
      </p:sp>
      <p:sp>
        <p:nvSpPr>
          <p:cNvPr id="55323" name="Freeform 27"/>
          <p:cNvSpPr>
            <a:spLocks/>
          </p:cNvSpPr>
          <p:nvPr/>
        </p:nvSpPr>
        <p:spPr bwMode="auto">
          <a:xfrm>
            <a:off x="2405063" y="5102225"/>
            <a:ext cx="1638300" cy="841375"/>
          </a:xfrm>
          <a:custGeom>
            <a:avLst/>
            <a:gdLst/>
            <a:ahLst/>
            <a:cxnLst>
              <a:cxn ang="0">
                <a:pos x="1032" y="2"/>
              </a:cxn>
              <a:cxn ang="0">
                <a:pos x="978" y="14"/>
              </a:cxn>
              <a:cxn ang="0">
                <a:pos x="930" y="89"/>
              </a:cxn>
              <a:cxn ang="0">
                <a:pos x="822" y="83"/>
              </a:cxn>
              <a:cxn ang="0">
                <a:pos x="765" y="179"/>
              </a:cxn>
              <a:cxn ang="0">
                <a:pos x="657" y="170"/>
              </a:cxn>
              <a:cxn ang="0">
                <a:pos x="594" y="248"/>
              </a:cxn>
              <a:cxn ang="0">
                <a:pos x="498" y="248"/>
              </a:cxn>
              <a:cxn ang="0">
                <a:pos x="420" y="329"/>
              </a:cxn>
              <a:cxn ang="0">
                <a:pos x="333" y="341"/>
              </a:cxn>
              <a:cxn ang="0">
                <a:pos x="249" y="407"/>
              </a:cxn>
              <a:cxn ang="0">
                <a:pos x="153" y="416"/>
              </a:cxn>
              <a:cxn ang="0">
                <a:pos x="0" y="530"/>
              </a:cxn>
            </a:cxnLst>
            <a:rect l="0" t="0" r="r" b="b"/>
            <a:pathLst>
              <a:path w="1032" h="530">
                <a:moveTo>
                  <a:pt x="1032" y="2"/>
                </a:moveTo>
                <a:cubicBezTo>
                  <a:pt x="1013" y="1"/>
                  <a:pt x="995" y="0"/>
                  <a:pt x="978" y="14"/>
                </a:cubicBezTo>
                <a:cubicBezTo>
                  <a:pt x="961" y="28"/>
                  <a:pt x="956" y="78"/>
                  <a:pt x="930" y="89"/>
                </a:cubicBezTo>
                <a:cubicBezTo>
                  <a:pt x="904" y="100"/>
                  <a:pt x="849" y="68"/>
                  <a:pt x="822" y="83"/>
                </a:cubicBezTo>
                <a:cubicBezTo>
                  <a:pt x="795" y="98"/>
                  <a:pt x="792" y="165"/>
                  <a:pt x="765" y="179"/>
                </a:cubicBezTo>
                <a:cubicBezTo>
                  <a:pt x="738" y="193"/>
                  <a:pt x="685" y="158"/>
                  <a:pt x="657" y="170"/>
                </a:cubicBezTo>
                <a:cubicBezTo>
                  <a:pt x="629" y="182"/>
                  <a:pt x="620" y="235"/>
                  <a:pt x="594" y="248"/>
                </a:cubicBezTo>
                <a:cubicBezTo>
                  <a:pt x="568" y="261"/>
                  <a:pt x="527" y="235"/>
                  <a:pt x="498" y="248"/>
                </a:cubicBezTo>
                <a:cubicBezTo>
                  <a:pt x="469" y="261"/>
                  <a:pt x="447" y="314"/>
                  <a:pt x="420" y="329"/>
                </a:cubicBezTo>
                <a:cubicBezTo>
                  <a:pt x="393" y="344"/>
                  <a:pt x="362" y="328"/>
                  <a:pt x="333" y="341"/>
                </a:cubicBezTo>
                <a:cubicBezTo>
                  <a:pt x="304" y="354"/>
                  <a:pt x="279" y="395"/>
                  <a:pt x="249" y="407"/>
                </a:cubicBezTo>
                <a:cubicBezTo>
                  <a:pt x="219" y="419"/>
                  <a:pt x="194" y="396"/>
                  <a:pt x="153" y="416"/>
                </a:cubicBezTo>
                <a:cubicBezTo>
                  <a:pt x="112" y="436"/>
                  <a:pt x="32" y="506"/>
                  <a:pt x="0" y="530"/>
                </a:cubicBezTo>
              </a:path>
            </a:pathLst>
          </a:custGeom>
          <a:noFill/>
          <a:ln w="28575">
            <a:solidFill>
              <a:srgbClr val="FFCC00"/>
            </a:solidFill>
            <a:round/>
            <a:headEnd/>
            <a:tailEnd type="stealth" w="med" len="med"/>
          </a:ln>
          <a:effectLst/>
        </p:spPr>
        <p:txBody>
          <a:bodyPr/>
          <a:lstStyle/>
          <a:p>
            <a:endParaRPr lang="en-IE"/>
          </a:p>
        </p:txBody>
      </p:sp>
      <p:sp>
        <p:nvSpPr>
          <p:cNvPr id="55324" name="AutoShape 28"/>
          <p:cNvSpPr>
            <a:spLocks noChangeArrowheads="1"/>
          </p:cNvSpPr>
          <p:nvPr/>
        </p:nvSpPr>
        <p:spPr bwMode="auto">
          <a:xfrm>
            <a:off x="3600450" y="2386013"/>
            <a:ext cx="785813" cy="823912"/>
          </a:xfrm>
          <a:prstGeom prst="upArrow">
            <a:avLst>
              <a:gd name="adj1" fmla="val 40204"/>
              <a:gd name="adj2" fmla="val 30503"/>
            </a:avLst>
          </a:prstGeom>
          <a:gradFill rotWithShape="1">
            <a:gsLst>
              <a:gs pos="0">
                <a:srgbClr val="FFE161"/>
              </a:gs>
              <a:gs pos="100000">
                <a:srgbClr val="FFFFAB"/>
              </a:gs>
            </a:gsLst>
            <a:lin ang="5400000" scaled="1"/>
          </a:gradFill>
          <a:ln w="9525">
            <a:noFill/>
            <a:miter lim="800000"/>
            <a:headEnd/>
            <a:tailEnd/>
          </a:ln>
          <a:effectLst/>
        </p:spPr>
        <p:txBody>
          <a:bodyPr vert="eaVert" wrap="none" anchor="ctr"/>
          <a:lstStyle/>
          <a:p>
            <a:endParaRPr lang="en-IE"/>
          </a:p>
        </p:txBody>
      </p:sp>
      <p:sp>
        <p:nvSpPr>
          <p:cNvPr id="55325" name="Text Box 29"/>
          <p:cNvSpPr txBox="1">
            <a:spLocks noChangeArrowheads="1"/>
          </p:cNvSpPr>
          <p:nvPr/>
        </p:nvSpPr>
        <p:spPr bwMode="auto">
          <a:xfrm>
            <a:off x="2665413" y="2549525"/>
            <a:ext cx="971550" cy="517525"/>
          </a:xfrm>
          <a:prstGeom prst="rect">
            <a:avLst/>
          </a:prstGeom>
          <a:noFill/>
          <a:ln w="9525">
            <a:noFill/>
            <a:miter lim="800000"/>
            <a:headEnd/>
            <a:tailEnd/>
          </a:ln>
          <a:effectLst/>
        </p:spPr>
        <p:txBody>
          <a:bodyPr wrap="none">
            <a:spAutoFit/>
          </a:bodyPr>
          <a:lstStyle/>
          <a:p>
            <a:r>
              <a:rPr lang="en-US" sz="1400"/>
              <a:t>Light from</a:t>
            </a:r>
          </a:p>
          <a:p>
            <a:r>
              <a:rPr lang="en-US" sz="1400"/>
              <a:t>the sun</a:t>
            </a:r>
          </a:p>
        </p:txBody>
      </p:sp>
      <p:sp>
        <p:nvSpPr>
          <p:cNvPr id="55326" name="Text Box 30"/>
          <p:cNvSpPr txBox="1">
            <a:spLocks noChangeArrowheads="1"/>
          </p:cNvSpPr>
          <p:nvPr/>
        </p:nvSpPr>
        <p:spPr bwMode="auto">
          <a:xfrm>
            <a:off x="5970588" y="3149600"/>
            <a:ext cx="1309141" cy="738664"/>
          </a:xfrm>
          <a:prstGeom prst="rect">
            <a:avLst/>
          </a:prstGeom>
          <a:noFill/>
          <a:ln w="9525">
            <a:noFill/>
            <a:miter lim="800000"/>
            <a:headEnd/>
            <a:tailEnd/>
          </a:ln>
          <a:effectLst/>
        </p:spPr>
        <p:txBody>
          <a:bodyPr wrap="none">
            <a:spAutoFit/>
          </a:bodyPr>
          <a:lstStyle/>
          <a:p>
            <a:r>
              <a:rPr lang="en-US" sz="1400" dirty="0">
                <a:solidFill>
                  <a:schemeClr val="bg1"/>
                </a:solidFill>
              </a:rPr>
              <a:t>Reflected heat</a:t>
            </a:r>
          </a:p>
          <a:p>
            <a:r>
              <a:rPr lang="en-US" sz="1400" dirty="0">
                <a:solidFill>
                  <a:schemeClr val="bg1"/>
                </a:solidFill>
              </a:rPr>
              <a:t>absorbed by</a:t>
            </a:r>
          </a:p>
          <a:p>
            <a:r>
              <a:rPr lang="en-US" sz="1400" dirty="0">
                <a:solidFill>
                  <a:schemeClr val="bg1"/>
                </a:solidFill>
              </a:rPr>
              <a:t>atmosphere</a:t>
            </a:r>
          </a:p>
        </p:txBody>
      </p:sp>
      <p:sp>
        <p:nvSpPr>
          <p:cNvPr id="55327" name="Text Box 31"/>
          <p:cNvSpPr txBox="1">
            <a:spLocks noChangeArrowheads="1"/>
          </p:cNvSpPr>
          <p:nvPr/>
        </p:nvSpPr>
        <p:spPr bwMode="auto">
          <a:xfrm>
            <a:off x="5313363" y="1868488"/>
            <a:ext cx="1849437" cy="517525"/>
          </a:xfrm>
          <a:prstGeom prst="rect">
            <a:avLst/>
          </a:prstGeom>
          <a:noFill/>
          <a:ln w="9525">
            <a:noFill/>
            <a:miter lim="800000"/>
            <a:headEnd/>
            <a:tailEnd/>
          </a:ln>
          <a:effectLst/>
        </p:spPr>
        <p:txBody>
          <a:bodyPr wrap="none">
            <a:spAutoFit/>
          </a:bodyPr>
          <a:lstStyle/>
          <a:p>
            <a:r>
              <a:rPr lang="en-US" sz="1400">
                <a:solidFill>
                  <a:schemeClr val="bg1"/>
                </a:solidFill>
              </a:rPr>
              <a:t>Reflected heat lost to</a:t>
            </a:r>
          </a:p>
          <a:p>
            <a:r>
              <a:rPr lang="en-US" sz="1400">
                <a:solidFill>
                  <a:schemeClr val="bg1"/>
                </a:solidFill>
              </a:rPr>
              <a:t>outer space</a:t>
            </a:r>
          </a:p>
        </p:txBody>
      </p:sp>
      <p:sp>
        <p:nvSpPr>
          <p:cNvPr id="55328" name="Rectangle 32"/>
          <p:cNvSpPr>
            <a:spLocks noChangeArrowheads="1"/>
          </p:cNvSpPr>
          <p:nvPr/>
        </p:nvSpPr>
        <p:spPr bwMode="auto">
          <a:xfrm>
            <a:off x="7435850" y="2544763"/>
            <a:ext cx="1708150" cy="4106862"/>
          </a:xfrm>
          <a:prstGeom prst="rect">
            <a:avLst/>
          </a:prstGeom>
          <a:solidFill>
            <a:schemeClr val="bg1"/>
          </a:solidFill>
          <a:ln w="9525">
            <a:noFill/>
            <a:miter lim="800000"/>
            <a:headEnd/>
            <a:tailEnd/>
          </a:ln>
          <a:effectLst/>
        </p:spPr>
        <p:txBody>
          <a:bodyPr wrap="none" anchor="ctr"/>
          <a:lstStyle/>
          <a:p>
            <a:endParaRPr lang="en-IE"/>
          </a:p>
        </p:txBody>
      </p:sp>
      <p:sp>
        <p:nvSpPr>
          <p:cNvPr id="55329" name="Rectangle 33"/>
          <p:cNvSpPr>
            <a:spLocks noChangeArrowheads="1"/>
          </p:cNvSpPr>
          <p:nvPr/>
        </p:nvSpPr>
        <p:spPr bwMode="auto">
          <a:xfrm>
            <a:off x="1733550" y="6505575"/>
            <a:ext cx="7410450" cy="344488"/>
          </a:xfrm>
          <a:prstGeom prst="rect">
            <a:avLst/>
          </a:prstGeom>
          <a:solidFill>
            <a:schemeClr val="bg1"/>
          </a:solidFill>
          <a:ln w="9525">
            <a:noFill/>
            <a:miter lim="800000"/>
            <a:headEnd/>
            <a:tailEnd/>
          </a:ln>
          <a:effectLst/>
        </p:spPr>
        <p:txBody>
          <a:bodyPr wrap="none" anchor="ctr"/>
          <a:lstStyle/>
          <a:p>
            <a:endParaRPr lang="en-IE"/>
          </a:p>
        </p:txBody>
      </p:sp>
      <p:sp>
        <p:nvSpPr>
          <p:cNvPr id="55330" name="Rectangle 34"/>
          <p:cNvSpPr>
            <a:spLocks noChangeArrowheads="1"/>
          </p:cNvSpPr>
          <p:nvPr/>
        </p:nvSpPr>
        <p:spPr bwMode="auto">
          <a:xfrm>
            <a:off x="1328738" y="5607050"/>
            <a:ext cx="422275" cy="1250950"/>
          </a:xfrm>
          <a:prstGeom prst="rect">
            <a:avLst/>
          </a:prstGeom>
          <a:solidFill>
            <a:schemeClr val="bg1"/>
          </a:solidFill>
          <a:ln w="9525">
            <a:noFill/>
            <a:miter lim="800000"/>
            <a:headEnd/>
            <a:tailEnd/>
          </a:ln>
          <a:effectLst/>
        </p:spPr>
        <p:txBody>
          <a:bodyPr wrap="none" anchor="ctr"/>
          <a:lstStyle/>
          <a:p>
            <a:endParaRPr lang="en-IE"/>
          </a:p>
        </p:txBody>
      </p:sp>
    </p:spTree>
  </p:cSld>
  <p:clrMapOvr>
    <a:masterClrMapping/>
  </p:clrMapOvr>
  <p:transition xmlns:p14="http://schemas.microsoft.com/office/powerpoint/2010/main">
    <p:pull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5315"/>
                                        </p:tgtEl>
                                        <p:attrNameLst>
                                          <p:attrName>style.visibility</p:attrName>
                                        </p:attrNameLst>
                                      </p:cBhvr>
                                      <p:to>
                                        <p:strVal val="visible"/>
                                      </p:to>
                                    </p:set>
                                    <p:animEffect transition="in" filter="wipe(up)">
                                      <p:cBhvr>
                                        <p:cTn id="7" dur="1000"/>
                                        <p:tgtEl>
                                          <p:spTgt spid="553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5325"/>
                                        </p:tgtEl>
                                        <p:attrNameLst>
                                          <p:attrName>style.visibility</p:attrName>
                                        </p:attrNameLst>
                                      </p:cBhvr>
                                      <p:to>
                                        <p:strVal val="visible"/>
                                      </p:to>
                                    </p:set>
                                    <p:animEffect transition="in" filter="dissolve">
                                      <p:cBhvr>
                                        <p:cTn id="10" dur="500"/>
                                        <p:tgtEl>
                                          <p:spTgt spid="553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5318"/>
                                        </p:tgtEl>
                                        <p:attrNameLst>
                                          <p:attrName>style.visibility</p:attrName>
                                        </p:attrNameLst>
                                      </p:cBhvr>
                                      <p:to>
                                        <p:strVal val="visible"/>
                                      </p:to>
                                    </p:set>
                                    <p:animEffect transition="in" filter="wipe(down)">
                                      <p:cBhvr>
                                        <p:cTn id="15" dur="500"/>
                                        <p:tgtEl>
                                          <p:spTgt spid="5531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5320"/>
                                        </p:tgtEl>
                                        <p:attrNameLst>
                                          <p:attrName>style.visibility</p:attrName>
                                        </p:attrNameLst>
                                      </p:cBhvr>
                                      <p:to>
                                        <p:strVal val="visible"/>
                                      </p:to>
                                    </p:set>
                                    <p:animEffect transition="in" filter="wipe(down)">
                                      <p:cBhvr>
                                        <p:cTn id="18" dur="2000"/>
                                        <p:tgtEl>
                                          <p:spTgt spid="55320"/>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5319"/>
                                        </p:tgtEl>
                                        <p:attrNameLst>
                                          <p:attrName>style.visibility</p:attrName>
                                        </p:attrNameLst>
                                      </p:cBhvr>
                                      <p:to>
                                        <p:strVal val="visible"/>
                                      </p:to>
                                    </p:set>
                                    <p:animEffect transition="in" filter="wipe(down)">
                                      <p:cBhvr>
                                        <p:cTn id="21" dur="1000"/>
                                        <p:tgtEl>
                                          <p:spTgt spid="553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5321"/>
                                        </p:tgtEl>
                                        <p:attrNameLst>
                                          <p:attrName>style.visibility</p:attrName>
                                        </p:attrNameLst>
                                      </p:cBhvr>
                                      <p:to>
                                        <p:strVal val="visible"/>
                                      </p:to>
                                    </p:set>
                                    <p:animEffect transition="in" filter="wipe(down)">
                                      <p:cBhvr>
                                        <p:cTn id="24" dur="500"/>
                                        <p:tgtEl>
                                          <p:spTgt spid="5532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5317"/>
                                        </p:tgtEl>
                                        <p:attrNameLst>
                                          <p:attrName>style.visibility</p:attrName>
                                        </p:attrNameLst>
                                      </p:cBhvr>
                                      <p:to>
                                        <p:strVal val="visible"/>
                                      </p:to>
                                    </p:set>
                                    <p:animEffect transition="in" filter="wipe(down)">
                                      <p:cBhvr>
                                        <p:cTn id="27" dur="1000"/>
                                        <p:tgtEl>
                                          <p:spTgt spid="55317"/>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55322"/>
                                        </p:tgtEl>
                                        <p:attrNameLst>
                                          <p:attrName>style.visibility</p:attrName>
                                        </p:attrNameLst>
                                      </p:cBhvr>
                                      <p:to>
                                        <p:strVal val="visible"/>
                                      </p:to>
                                    </p:set>
                                    <p:animEffect transition="in" filter="wipe(right)">
                                      <p:cBhvr>
                                        <p:cTn id="30" dur="500"/>
                                        <p:tgtEl>
                                          <p:spTgt spid="5532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55316"/>
                                        </p:tgtEl>
                                        <p:attrNameLst>
                                          <p:attrName>style.visibility</p:attrName>
                                        </p:attrNameLst>
                                      </p:cBhvr>
                                      <p:to>
                                        <p:strVal val="visible"/>
                                      </p:to>
                                    </p:set>
                                    <p:animEffect transition="in" filter="wipe(down)">
                                      <p:cBhvr>
                                        <p:cTn id="33" dur="500"/>
                                        <p:tgtEl>
                                          <p:spTgt spid="55316"/>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55323"/>
                                        </p:tgtEl>
                                        <p:attrNameLst>
                                          <p:attrName>style.visibility</p:attrName>
                                        </p:attrNameLst>
                                      </p:cBhvr>
                                      <p:to>
                                        <p:strVal val="visible"/>
                                      </p:to>
                                    </p:set>
                                    <p:animEffect transition="in" filter="wipe(right)">
                                      <p:cBhvr>
                                        <p:cTn id="36" dur="500"/>
                                        <p:tgtEl>
                                          <p:spTgt spid="553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5324"/>
                                        </p:tgtEl>
                                        <p:attrNameLst>
                                          <p:attrName>style.visibility</p:attrName>
                                        </p:attrNameLst>
                                      </p:cBhvr>
                                      <p:to>
                                        <p:strVal val="visible"/>
                                      </p:to>
                                    </p:set>
                                    <p:animEffect transition="in" filter="fade">
                                      <p:cBhvr>
                                        <p:cTn id="39" dur="2000"/>
                                        <p:tgtEl>
                                          <p:spTgt spid="55324"/>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55326"/>
                                        </p:tgtEl>
                                        <p:attrNameLst>
                                          <p:attrName>style.visibility</p:attrName>
                                        </p:attrNameLst>
                                      </p:cBhvr>
                                      <p:to>
                                        <p:strVal val="visible"/>
                                      </p:to>
                                    </p:set>
                                    <p:animEffect transition="in" filter="fade">
                                      <p:cBhvr>
                                        <p:cTn id="44" dur="1000"/>
                                        <p:tgtEl>
                                          <p:spTgt spid="55326"/>
                                        </p:tgtEl>
                                      </p:cBhvr>
                                    </p:animEffect>
                                    <p:anim calcmode="lin" valueType="num">
                                      <p:cBhvr>
                                        <p:cTn id="45" dur="1000" fill="hold"/>
                                        <p:tgtEl>
                                          <p:spTgt spid="55326"/>
                                        </p:tgtEl>
                                        <p:attrNameLst>
                                          <p:attrName>ppt_x</p:attrName>
                                        </p:attrNameLst>
                                      </p:cBhvr>
                                      <p:tavLst>
                                        <p:tav tm="0">
                                          <p:val>
                                            <p:strVal val="#ppt_x"/>
                                          </p:val>
                                        </p:tav>
                                        <p:tav tm="100000">
                                          <p:val>
                                            <p:strVal val="#ppt_x"/>
                                          </p:val>
                                        </p:tav>
                                      </p:tavLst>
                                    </p:anim>
                                    <p:anim calcmode="lin" valueType="num">
                                      <p:cBhvr>
                                        <p:cTn id="46" dur="1000" fill="hold"/>
                                        <p:tgtEl>
                                          <p:spTgt spid="5532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0" fill="hold" grpId="0" nodeType="clickEffect">
                                  <p:stCondLst>
                                    <p:cond delay="0"/>
                                  </p:stCondLst>
                                  <p:childTnLst>
                                    <p:set>
                                      <p:cBhvr>
                                        <p:cTn id="50" dur="1" fill="hold">
                                          <p:stCondLst>
                                            <p:cond delay="0"/>
                                          </p:stCondLst>
                                        </p:cTn>
                                        <p:tgtEl>
                                          <p:spTgt spid="55327"/>
                                        </p:tgtEl>
                                        <p:attrNameLst>
                                          <p:attrName>style.visibility</p:attrName>
                                        </p:attrNameLst>
                                      </p:cBhvr>
                                      <p:to>
                                        <p:strVal val="visible"/>
                                      </p:to>
                                    </p:set>
                                    <p:anim calcmode="lin" valueType="num">
                                      <p:cBhvr>
                                        <p:cTn id="51" dur="500" fill="hold"/>
                                        <p:tgtEl>
                                          <p:spTgt spid="55327"/>
                                        </p:tgtEl>
                                        <p:attrNameLst>
                                          <p:attrName>ppt_w</p:attrName>
                                        </p:attrNameLst>
                                      </p:cBhvr>
                                      <p:tavLst>
                                        <p:tav tm="0">
                                          <p:val>
                                            <p:fltVal val="0"/>
                                          </p:val>
                                        </p:tav>
                                        <p:tav tm="100000">
                                          <p:val>
                                            <p:strVal val="#ppt_w"/>
                                          </p:val>
                                        </p:tav>
                                      </p:tavLst>
                                    </p:anim>
                                    <p:anim calcmode="lin" valueType="num">
                                      <p:cBhvr>
                                        <p:cTn id="52" dur="500" fill="hold"/>
                                        <p:tgtEl>
                                          <p:spTgt spid="55327"/>
                                        </p:tgtEl>
                                        <p:attrNameLst>
                                          <p:attrName>ppt_h</p:attrName>
                                        </p:attrNameLst>
                                      </p:cBhvr>
                                      <p:tavLst>
                                        <p:tav tm="0">
                                          <p:val>
                                            <p:fltVal val="0"/>
                                          </p:val>
                                        </p:tav>
                                        <p:tav tm="100000">
                                          <p:val>
                                            <p:strVal val="#ppt_h"/>
                                          </p:val>
                                        </p:tav>
                                      </p:tavLst>
                                    </p:anim>
                                    <p:animEffect transition="in" filter="fade">
                                      <p:cBhvr>
                                        <p:cTn id="53" dur="500"/>
                                        <p:tgtEl>
                                          <p:spTgt spid="55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15" grpId="0" animBg="1"/>
      <p:bldP spid="55316" grpId="0" animBg="1"/>
      <p:bldP spid="55317" grpId="0" animBg="1"/>
      <p:bldP spid="55318" grpId="0" animBg="1"/>
      <p:bldP spid="55319" grpId="0" animBg="1"/>
      <p:bldP spid="55320" grpId="0" animBg="1"/>
      <p:bldP spid="55321" grpId="0" animBg="1"/>
      <p:bldP spid="55322" grpId="0" animBg="1"/>
      <p:bldP spid="55323" grpId="0" animBg="1"/>
      <p:bldP spid="55324" grpId="0" animBg="1"/>
      <p:bldP spid="55325" grpId="0"/>
      <p:bldP spid="55326" grpId="0"/>
      <p:bldP spid="5532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 Greenhouse Effect</a:t>
            </a:r>
            <a:endParaRPr lang="en-IE" dirty="0"/>
          </a:p>
        </p:txBody>
      </p:sp>
      <p:sp>
        <p:nvSpPr>
          <p:cNvPr id="3" name="Content Placeholder 2"/>
          <p:cNvSpPr>
            <a:spLocks noGrp="1"/>
          </p:cNvSpPr>
          <p:nvPr>
            <p:ph idx="1"/>
          </p:nvPr>
        </p:nvSpPr>
        <p:spPr>
          <a:xfrm>
            <a:off x="457200" y="2285992"/>
            <a:ext cx="8401080" cy="4038608"/>
          </a:xfrm>
        </p:spPr>
        <p:txBody>
          <a:bodyPr>
            <a:normAutofit fontScale="85000" lnSpcReduction="10000"/>
          </a:bodyPr>
          <a:lstStyle/>
          <a:p>
            <a:pPr>
              <a:lnSpc>
                <a:spcPct val="130000"/>
              </a:lnSpc>
            </a:pPr>
            <a:r>
              <a:rPr lang="en-GB" dirty="0" smtClean="0"/>
              <a:t>This effect is a completely natural occurrence. Without the greenhouse effect a lot of heat energy would be lost from the Earth into outer space and the Earth would become covered by a thick sheet of ice and life on earth could not exist!</a:t>
            </a:r>
          </a:p>
          <a:p>
            <a:pPr>
              <a:lnSpc>
                <a:spcPct val="130000"/>
              </a:lnSpc>
              <a:buNone/>
            </a:pPr>
            <a:endParaRPr lang="en-IE" sz="1600" dirty="0" smtClean="0"/>
          </a:p>
          <a:p>
            <a:pPr>
              <a:lnSpc>
                <a:spcPct val="130000"/>
              </a:lnSpc>
            </a:pPr>
            <a:r>
              <a:rPr lang="en-GB" dirty="0" smtClean="0"/>
              <a:t>It is found that some gases are particularly good at absorbing the heat energy given off by the Earth as it cools down. Such gases are commonly referred as </a:t>
            </a:r>
            <a:r>
              <a:rPr lang="en-GB" u="sng" dirty="0" smtClean="0"/>
              <a:t>greenhouse gases</a:t>
            </a:r>
            <a:r>
              <a:rPr lang="en-GB" dirty="0" smtClean="0"/>
              <a:t>. </a:t>
            </a:r>
            <a:endParaRPr lang="en-IE" dirty="0" smtClean="0"/>
          </a:p>
          <a:p>
            <a:endParaRPr lang="en-IE" dirty="0"/>
          </a:p>
        </p:txBody>
      </p:sp>
      <p:sp>
        <p:nvSpPr>
          <p:cNvPr id="4" name="Slide Number Placeholder 3"/>
          <p:cNvSpPr>
            <a:spLocks noGrp="1"/>
          </p:cNvSpPr>
          <p:nvPr>
            <p:ph type="sldNum" sz="quarter" idx="12"/>
          </p:nvPr>
        </p:nvSpPr>
        <p:spPr/>
        <p:txBody>
          <a:bodyPr/>
          <a:lstStyle/>
          <a:p>
            <a:fld id="{7D165B16-EEF6-4AB0-974C-9AC8B6B50DD0}" type="slidenum">
              <a:rPr lang="en-IE" smtClean="0"/>
              <a:pPr/>
              <a:t>37</a:t>
            </a:fld>
            <a:endParaRPr lang="en-IE"/>
          </a:p>
        </p:txBody>
      </p:sp>
      <p:pic>
        <p:nvPicPr>
          <p:cNvPr id="5" name="Picture 6" descr="greenhouse-2"/>
          <p:cNvPicPr>
            <a:picLocks noChangeAspect="1" noChangeArrowheads="1"/>
          </p:cNvPicPr>
          <p:nvPr/>
        </p:nvPicPr>
        <p:blipFill>
          <a:blip r:embed="rId3" cstate="print"/>
          <a:srcRect/>
          <a:stretch>
            <a:fillRect/>
          </a:stretch>
        </p:blipFill>
        <p:spPr bwMode="auto">
          <a:xfrm>
            <a:off x="6643702" y="0"/>
            <a:ext cx="2500298" cy="192880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786454"/>
            <a:ext cx="9144000" cy="1071546"/>
          </a:xfrm>
        </p:spPr>
        <p:txBody>
          <a:bodyPr/>
          <a:lstStyle/>
          <a:p>
            <a:pPr algn="ctr"/>
            <a:r>
              <a:rPr lang="en-IE" dirty="0" smtClean="0"/>
              <a:t>The Greenhouse Gases</a:t>
            </a:r>
            <a:endParaRPr lang="en-IE" dirty="0"/>
          </a:p>
        </p:txBody>
      </p:sp>
      <p:sp>
        <p:nvSpPr>
          <p:cNvPr id="2" name="Slide Number Placeholder 1"/>
          <p:cNvSpPr>
            <a:spLocks noGrp="1"/>
          </p:cNvSpPr>
          <p:nvPr>
            <p:ph type="sldNum" sz="quarter" idx="12"/>
          </p:nvPr>
        </p:nvSpPr>
        <p:spPr/>
        <p:txBody>
          <a:bodyPr/>
          <a:lstStyle/>
          <a:p>
            <a:fld id="{7D165B16-EEF6-4AB0-974C-9AC8B6B50DD0}" type="slidenum">
              <a:rPr lang="en-IE" smtClean="0"/>
              <a:pPr/>
              <a:t>38</a:t>
            </a:fld>
            <a:endParaRPr lang="en-IE"/>
          </a:p>
        </p:txBody>
      </p:sp>
      <p:pic>
        <p:nvPicPr>
          <p:cNvPr id="3" name="Picture 4" descr="C:\Users\Mary Mullaghy\Pictures\GreenhouseEffect.jpg"/>
          <p:cNvPicPr>
            <a:picLocks noChangeAspect="1" noChangeArrowheads="1"/>
          </p:cNvPicPr>
          <p:nvPr/>
        </p:nvPicPr>
        <p:blipFill>
          <a:blip r:embed="rId3" cstate="print"/>
          <a:srcRect/>
          <a:stretch>
            <a:fillRect/>
          </a:stretch>
        </p:blipFill>
        <p:spPr bwMode="auto">
          <a:xfrm>
            <a:off x="0" y="0"/>
            <a:ext cx="9152956" cy="578645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000108"/>
            <a:ext cx="8229600" cy="1143008"/>
          </a:xfrm>
        </p:spPr>
        <p:txBody>
          <a:bodyPr>
            <a:normAutofit fontScale="90000"/>
          </a:bodyPr>
          <a:lstStyle/>
          <a:p>
            <a:r>
              <a:rPr lang="en-GB" sz="4000" dirty="0" smtClean="0"/>
              <a:t>Contribution of the main greenhouse gases to Global Warming</a:t>
            </a:r>
            <a:endParaRPr lang="en-IE" sz="4000" dirty="0"/>
          </a:p>
        </p:txBody>
      </p:sp>
      <p:sp>
        <p:nvSpPr>
          <p:cNvPr id="4" name="Slide Number Placeholder 3"/>
          <p:cNvSpPr>
            <a:spLocks noGrp="1"/>
          </p:cNvSpPr>
          <p:nvPr>
            <p:ph type="sldNum" sz="quarter" idx="12"/>
          </p:nvPr>
        </p:nvSpPr>
        <p:spPr/>
        <p:txBody>
          <a:bodyPr/>
          <a:lstStyle/>
          <a:p>
            <a:fld id="{7D165B16-EEF6-4AB0-974C-9AC8B6B50DD0}" type="slidenum">
              <a:rPr lang="en-IE" smtClean="0"/>
              <a:pPr/>
              <a:t>39</a:t>
            </a:fld>
            <a:endParaRPr lang="en-IE"/>
          </a:p>
        </p:txBody>
      </p:sp>
      <p:sp>
        <p:nvSpPr>
          <p:cNvPr id="1136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graphicFrame>
        <p:nvGraphicFramePr>
          <p:cNvPr id="113665" name="Object 1"/>
          <p:cNvGraphicFramePr>
            <a:graphicFrameLocks noChangeAspect="1"/>
          </p:cNvGraphicFramePr>
          <p:nvPr/>
        </p:nvGraphicFramePr>
        <p:xfrm>
          <a:off x="500034" y="2571744"/>
          <a:ext cx="7981191" cy="3721902"/>
        </p:xfrm>
        <a:graphic>
          <a:graphicData uri="http://schemas.openxmlformats.org/presentationml/2006/ole">
            <mc:AlternateContent xmlns:mc="http://schemas.openxmlformats.org/markup-compatibility/2006">
              <mc:Choice xmlns:v="urn:schemas-microsoft-com:vml" Requires="v">
                <p:oleObj spid="_x0000_s113671" name="Chart" r:id="rId4" imgW="3819525" imgH="1781175" progId="Excel.Sheet.8">
                  <p:embed/>
                </p:oleObj>
              </mc:Choice>
              <mc:Fallback>
                <p:oleObj name="Chart" r:id="rId4" imgW="3819525" imgH="1781175" progId="Excel.Sheet.8">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34" y="2571744"/>
                        <a:ext cx="7981191" cy="37219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Air</a:t>
            </a:r>
            <a:endParaRPr lang="en-IE" dirty="0"/>
          </a:p>
        </p:txBody>
      </p:sp>
      <p:sp>
        <p:nvSpPr>
          <p:cNvPr id="3" name="Content Placeholder 2"/>
          <p:cNvSpPr>
            <a:spLocks noGrp="1"/>
          </p:cNvSpPr>
          <p:nvPr>
            <p:ph idx="1"/>
          </p:nvPr>
        </p:nvSpPr>
        <p:spPr>
          <a:xfrm>
            <a:off x="428596" y="1785926"/>
            <a:ext cx="8401080" cy="4786346"/>
          </a:xfrm>
        </p:spPr>
        <p:txBody>
          <a:bodyPr>
            <a:normAutofit/>
          </a:bodyPr>
          <a:lstStyle/>
          <a:p>
            <a:pPr>
              <a:lnSpc>
                <a:spcPct val="170000"/>
              </a:lnSpc>
              <a:buNone/>
            </a:pPr>
            <a:r>
              <a:rPr lang="en-GB" dirty="0" smtClean="0"/>
              <a:t>Air is a mixture of gases.</a:t>
            </a:r>
          </a:p>
          <a:p>
            <a:endParaRPr lang="en-IE" dirty="0" smtClean="0"/>
          </a:p>
          <a:p>
            <a:endParaRPr lang="en-IE" dirty="0" smtClean="0"/>
          </a:p>
          <a:p>
            <a:endParaRPr lang="en-IE" dirty="0" smtClean="0"/>
          </a:p>
          <a:p>
            <a:endParaRPr lang="en-IE" dirty="0" smtClean="0"/>
          </a:p>
          <a:p>
            <a:pPr>
              <a:buNone/>
            </a:pPr>
            <a:endParaRPr lang="en-GB" dirty="0" smtClean="0"/>
          </a:p>
          <a:p>
            <a:pPr>
              <a:buNone/>
            </a:pPr>
            <a:endParaRPr lang="en-GB" dirty="0" smtClean="0"/>
          </a:p>
          <a:p>
            <a:pPr>
              <a:buNone/>
            </a:pPr>
            <a:endParaRPr lang="en-GB" dirty="0" smtClean="0"/>
          </a:p>
          <a:p>
            <a:pPr algn="ctr">
              <a:buNone/>
            </a:pPr>
            <a:r>
              <a:rPr lang="en-GB" sz="1900" b="1" dirty="0" smtClean="0"/>
              <a:t>Composition of dry unpolluted air </a:t>
            </a:r>
            <a:endParaRPr lang="en-IE" sz="1900" b="1" dirty="0" smtClean="0"/>
          </a:p>
          <a:p>
            <a:endParaRPr lang="en-IE" dirty="0"/>
          </a:p>
        </p:txBody>
      </p:sp>
      <p:sp>
        <p:nvSpPr>
          <p:cNvPr id="4" name="Slide Number Placeholder 3"/>
          <p:cNvSpPr>
            <a:spLocks noGrp="1"/>
          </p:cNvSpPr>
          <p:nvPr>
            <p:ph type="sldNum" sz="quarter" idx="12"/>
          </p:nvPr>
        </p:nvSpPr>
        <p:spPr/>
        <p:txBody>
          <a:bodyPr/>
          <a:lstStyle/>
          <a:p>
            <a:fld id="{7D165B16-EEF6-4AB0-974C-9AC8B6B50DD0}" type="slidenum">
              <a:rPr lang="en-IE" smtClean="0"/>
              <a:pPr/>
              <a:t>4</a:t>
            </a:fld>
            <a:endParaRPr lang="en-IE"/>
          </a:p>
        </p:txBody>
      </p:sp>
      <p:pic>
        <p:nvPicPr>
          <p:cNvPr id="1026" name="Picture 2" descr="http://www.ucopenaccess.org/courses/APEnvSci/course%20files/readings/img/2d_Composition_Air.jpg"/>
          <p:cNvPicPr>
            <a:picLocks noChangeAspect="1" noChangeArrowheads="1"/>
          </p:cNvPicPr>
          <p:nvPr/>
        </p:nvPicPr>
        <p:blipFill>
          <a:blip r:embed="rId3" r:link="rId4" cstate="print"/>
          <a:srcRect/>
          <a:stretch>
            <a:fillRect/>
          </a:stretch>
        </p:blipFill>
        <p:spPr bwMode="auto">
          <a:xfrm>
            <a:off x="2357422" y="2857496"/>
            <a:ext cx="4734014" cy="292895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2743200" y="2133600"/>
            <a:ext cx="5181600" cy="3352800"/>
          </a:xfrm>
          <a:prstGeom prst="rect">
            <a:avLst/>
          </a:prstGeom>
          <a:solidFill>
            <a:srgbClr val="FFFF99">
              <a:alpha val="42999"/>
            </a:srgbClr>
          </a:solidFill>
          <a:ln w="9525">
            <a:solidFill>
              <a:srgbClr val="808080"/>
            </a:solidFill>
            <a:miter lim="800000"/>
            <a:headEnd/>
            <a:tailEnd/>
          </a:ln>
          <a:effectLst/>
        </p:spPr>
        <p:txBody>
          <a:bodyPr wrap="none" anchor="ctr"/>
          <a:lstStyle/>
          <a:p>
            <a:endParaRPr lang="en-IE"/>
          </a:p>
        </p:txBody>
      </p:sp>
      <p:sp>
        <p:nvSpPr>
          <p:cNvPr id="65539" name="Rectangle 3"/>
          <p:cNvSpPr>
            <a:spLocks noChangeArrowheads="1"/>
          </p:cNvSpPr>
          <p:nvPr/>
        </p:nvSpPr>
        <p:spPr bwMode="auto">
          <a:xfrm>
            <a:off x="571472" y="571480"/>
            <a:ext cx="8229600" cy="1143000"/>
          </a:xfrm>
          <a:prstGeom prst="rect">
            <a:avLst/>
          </a:prstGeom>
          <a:noFill/>
          <a:ln w="9525">
            <a:noFill/>
            <a:miter lim="800000"/>
            <a:headEnd/>
            <a:tailEnd/>
          </a:ln>
          <a:effectLst/>
        </p:spPr>
        <p:txBody>
          <a:bodyPr anchor="ctr"/>
          <a:lstStyle/>
          <a:p>
            <a:pPr algn="ctr"/>
            <a:r>
              <a:rPr lang="en-US" sz="4400">
                <a:solidFill>
                  <a:schemeClr val="tx2"/>
                </a:solidFill>
              </a:rPr>
              <a:t>Carbon Dioxide Levels</a:t>
            </a:r>
          </a:p>
        </p:txBody>
      </p:sp>
      <p:sp>
        <p:nvSpPr>
          <p:cNvPr id="65543" name="Freeform 7"/>
          <p:cNvSpPr>
            <a:spLocks/>
          </p:cNvSpPr>
          <p:nvPr/>
        </p:nvSpPr>
        <p:spPr bwMode="auto">
          <a:xfrm>
            <a:off x="2743200" y="2743200"/>
            <a:ext cx="5181600" cy="1679575"/>
          </a:xfrm>
          <a:custGeom>
            <a:avLst/>
            <a:gdLst/>
            <a:ahLst/>
            <a:cxnLst>
              <a:cxn ang="0">
                <a:pos x="0" y="1056"/>
              </a:cxn>
              <a:cxn ang="0">
                <a:pos x="2016" y="1056"/>
              </a:cxn>
              <a:cxn ang="0">
                <a:pos x="2208" y="1056"/>
              </a:cxn>
              <a:cxn ang="0">
                <a:pos x="2382" y="1047"/>
              </a:cxn>
              <a:cxn ang="0">
                <a:pos x="2547" y="1011"/>
              </a:cxn>
              <a:cxn ang="0">
                <a:pos x="2688" y="960"/>
              </a:cxn>
              <a:cxn ang="0">
                <a:pos x="2853" y="864"/>
              </a:cxn>
              <a:cxn ang="0">
                <a:pos x="2970" y="756"/>
              </a:cxn>
              <a:cxn ang="0">
                <a:pos x="3069" y="585"/>
              </a:cxn>
              <a:cxn ang="0">
                <a:pos x="3159" y="360"/>
              </a:cxn>
              <a:cxn ang="0">
                <a:pos x="3213" y="180"/>
              </a:cxn>
              <a:cxn ang="0">
                <a:pos x="3264" y="0"/>
              </a:cxn>
            </a:cxnLst>
            <a:rect l="0" t="0" r="r" b="b"/>
            <a:pathLst>
              <a:path w="3264" h="1058">
                <a:moveTo>
                  <a:pt x="0" y="1056"/>
                </a:moveTo>
                <a:cubicBezTo>
                  <a:pt x="824" y="1056"/>
                  <a:pt x="1648" y="1056"/>
                  <a:pt x="2016" y="1056"/>
                </a:cubicBezTo>
                <a:cubicBezTo>
                  <a:pt x="2384" y="1056"/>
                  <a:pt x="2147" y="1058"/>
                  <a:pt x="2208" y="1056"/>
                </a:cubicBezTo>
                <a:cubicBezTo>
                  <a:pt x="2269" y="1054"/>
                  <a:pt x="2326" y="1054"/>
                  <a:pt x="2382" y="1047"/>
                </a:cubicBezTo>
                <a:cubicBezTo>
                  <a:pt x="2438" y="1040"/>
                  <a:pt x="2496" y="1026"/>
                  <a:pt x="2547" y="1011"/>
                </a:cubicBezTo>
                <a:cubicBezTo>
                  <a:pt x="2598" y="996"/>
                  <a:pt x="2637" y="984"/>
                  <a:pt x="2688" y="960"/>
                </a:cubicBezTo>
                <a:cubicBezTo>
                  <a:pt x="2739" y="936"/>
                  <a:pt x="2806" y="898"/>
                  <a:pt x="2853" y="864"/>
                </a:cubicBezTo>
                <a:cubicBezTo>
                  <a:pt x="2900" y="830"/>
                  <a:pt x="2934" y="802"/>
                  <a:pt x="2970" y="756"/>
                </a:cubicBezTo>
                <a:cubicBezTo>
                  <a:pt x="3006" y="710"/>
                  <a:pt x="3038" y="651"/>
                  <a:pt x="3069" y="585"/>
                </a:cubicBezTo>
                <a:cubicBezTo>
                  <a:pt x="3100" y="519"/>
                  <a:pt x="3135" y="427"/>
                  <a:pt x="3159" y="360"/>
                </a:cubicBezTo>
                <a:cubicBezTo>
                  <a:pt x="3183" y="293"/>
                  <a:pt x="3196" y="240"/>
                  <a:pt x="3213" y="180"/>
                </a:cubicBezTo>
                <a:cubicBezTo>
                  <a:pt x="3230" y="120"/>
                  <a:pt x="3254" y="37"/>
                  <a:pt x="3264" y="0"/>
                </a:cubicBezTo>
              </a:path>
            </a:pathLst>
          </a:custGeom>
          <a:noFill/>
          <a:ln w="28575">
            <a:solidFill>
              <a:srgbClr val="008000"/>
            </a:solidFill>
            <a:round/>
            <a:headEnd/>
            <a:tailEnd/>
          </a:ln>
          <a:effectLst/>
        </p:spPr>
        <p:txBody>
          <a:bodyPr/>
          <a:lstStyle/>
          <a:p>
            <a:endParaRPr lang="en-IE"/>
          </a:p>
        </p:txBody>
      </p:sp>
      <p:sp>
        <p:nvSpPr>
          <p:cNvPr id="65544" name="Text Box 8"/>
          <p:cNvSpPr txBox="1">
            <a:spLocks noChangeArrowheads="1"/>
          </p:cNvSpPr>
          <p:nvPr/>
        </p:nvSpPr>
        <p:spPr bwMode="auto">
          <a:xfrm>
            <a:off x="1889125" y="1889125"/>
            <a:ext cx="608013" cy="396875"/>
          </a:xfrm>
          <a:prstGeom prst="rect">
            <a:avLst/>
          </a:prstGeom>
          <a:noFill/>
          <a:ln w="9525">
            <a:noFill/>
            <a:miter lim="800000"/>
            <a:headEnd/>
            <a:tailEnd/>
          </a:ln>
          <a:effectLst/>
        </p:spPr>
        <p:txBody>
          <a:bodyPr wrap="none">
            <a:spAutoFit/>
          </a:bodyPr>
          <a:lstStyle/>
          <a:p>
            <a:r>
              <a:rPr lang="en-US" sz="2000"/>
              <a:t>350</a:t>
            </a:r>
          </a:p>
        </p:txBody>
      </p:sp>
      <p:sp>
        <p:nvSpPr>
          <p:cNvPr id="65545" name="Text Box 9"/>
          <p:cNvSpPr txBox="1">
            <a:spLocks noChangeArrowheads="1"/>
          </p:cNvSpPr>
          <p:nvPr/>
        </p:nvSpPr>
        <p:spPr bwMode="auto">
          <a:xfrm>
            <a:off x="1905000" y="3581400"/>
            <a:ext cx="608013" cy="396875"/>
          </a:xfrm>
          <a:prstGeom prst="rect">
            <a:avLst/>
          </a:prstGeom>
          <a:noFill/>
          <a:ln w="9525">
            <a:noFill/>
            <a:miter lim="800000"/>
            <a:headEnd/>
            <a:tailEnd/>
          </a:ln>
          <a:effectLst/>
        </p:spPr>
        <p:txBody>
          <a:bodyPr wrap="none">
            <a:spAutoFit/>
          </a:bodyPr>
          <a:lstStyle/>
          <a:p>
            <a:r>
              <a:rPr lang="en-US" sz="2000"/>
              <a:t>300</a:t>
            </a:r>
          </a:p>
        </p:txBody>
      </p:sp>
      <p:sp>
        <p:nvSpPr>
          <p:cNvPr id="65546" name="Text Box 10"/>
          <p:cNvSpPr txBox="1">
            <a:spLocks noChangeArrowheads="1"/>
          </p:cNvSpPr>
          <p:nvPr/>
        </p:nvSpPr>
        <p:spPr bwMode="auto">
          <a:xfrm>
            <a:off x="1905000" y="5165725"/>
            <a:ext cx="608013" cy="396875"/>
          </a:xfrm>
          <a:prstGeom prst="rect">
            <a:avLst/>
          </a:prstGeom>
          <a:noFill/>
          <a:ln w="9525">
            <a:noFill/>
            <a:miter lim="800000"/>
            <a:headEnd/>
            <a:tailEnd/>
          </a:ln>
          <a:effectLst/>
        </p:spPr>
        <p:txBody>
          <a:bodyPr wrap="none">
            <a:spAutoFit/>
          </a:bodyPr>
          <a:lstStyle/>
          <a:p>
            <a:r>
              <a:rPr lang="en-US" sz="2000"/>
              <a:t>250</a:t>
            </a:r>
          </a:p>
        </p:txBody>
      </p:sp>
      <p:sp>
        <p:nvSpPr>
          <p:cNvPr id="65547" name="Text Box 11"/>
          <p:cNvSpPr txBox="1">
            <a:spLocks noChangeArrowheads="1"/>
          </p:cNvSpPr>
          <p:nvPr/>
        </p:nvSpPr>
        <p:spPr bwMode="auto">
          <a:xfrm>
            <a:off x="2374900" y="5638800"/>
            <a:ext cx="749300" cy="396875"/>
          </a:xfrm>
          <a:prstGeom prst="rect">
            <a:avLst/>
          </a:prstGeom>
          <a:noFill/>
          <a:ln w="9525">
            <a:noFill/>
            <a:miter lim="800000"/>
            <a:headEnd/>
            <a:tailEnd/>
          </a:ln>
          <a:effectLst/>
        </p:spPr>
        <p:txBody>
          <a:bodyPr wrap="none">
            <a:spAutoFit/>
          </a:bodyPr>
          <a:lstStyle/>
          <a:p>
            <a:r>
              <a:rPr lang="en-US" sz="2000"/>
              <a:t>1000</a:t>
            </a:r>
          </a:p>
        </p:txBody>
      </p:sp>
      <p:sp>
        <p:nvSpPr>
          <p:cNvPr id="65548" name="Text Box 12"/>
          <p:cNvSpPr txBox="1">
            <a:spLocks noChangeArrowheads="1"/>
          </p:cNvSpPr>
          <p:nvPr/>
        </p:nvSpPr>
        <p:spPr bwMode="auto">
          <a:xfrm>
            <a:off x="4889500" y="5638800"/>
            <a:ext cx="749300" cy="396875"/>
          </a:xfrm>
          <a:prstGeom prst="rect">
            <a:avLst/>
          </a:prstGeom>
          <a:noFill/>
          <a:ln w="9525">
            <a:noFill/>
            <a:miter lim="800000"/>
            <a:headEnd/>
            <a:tailEnd/>
          </a:ln>
          <a:effectLst/>
        </p:spPr>
        <p:txBody>
          <a:bodyPr wrap="none">
            <a:spAutoFit/>
          </a:bodyPr>
          <a:lstStyle/>
          <a:p>
            <a:r>
              <a:rPr lang="en-US" sz="2000"/>
              <a:t>1500</a:t>
            </a:r>
          </a:p>
        </p:txBody>
      </p:sp>
      <p:sp>
        <p:nvSpPr>
          <p:cNvPr id="65549" name="Text Box 13"/>
          <p:cNvSpPr txBox="1">
            <a:spLocks noChangeArrowheads="1"/>
          </p:cNvSpPr>
          <p:nvPr/>
        </p:nvSpPr>
        <p:spPr bwMode="auto">
          <a:xfrm>
            <a:off x="7391400" y="5638800"/>
            <a:ext cx="749300" cy="396875"/>
          </a:xfrm>
          <a:prstGeom prst="rect">
            <a:avLst/>
          </a:prstGeom>
          <a:noFill/>
          <a:ln w="9525">
            <a:noFill/>
            <a:miter lim="800000"/>
            <a:headEnd/>
            <a:tailEnd/>
          </a:ln>
          <a:effectLst/>
        </p:spPr>
        <p:txBody>
          <a:bodyPr wrap="none">
            <a:spAutoFit/>
          </a:bodyPr>
          <a:lstStyle/>
          <a:p>
            <a:r>
              <a:rPr lang="en-US" sz="2000"/>
              <a:t>2000</a:t>
            </a:r>
          </a:p>
        </p:txBody>
      </p:sp>
      <p:sp>
        <p:nvSpPr>
          <p:cNvPr id="65550" name="Text Box 14"/>
          <p:cNvSpPr txBox="1">
            <a:spLocks noChangeArrowheads="1"/>
          </p:cNvSpPr>
          <p:nvPr/>
        </p:nvSpPr>
        <p:spPr bwMode="auto">
          <a:xfrm>
            <a:off x="4876800" y="6048375"/>
            <a:ext cx="828675" cy="457200"/>
          </a:xfrm>
          <a:prstGeom prst="rect">
            <a:avLst/>
          </a:prstGeom>
          <a:noFill/>
          <a:ln w="9525">
            <a:noFill/>
            <a:miter lim="800000"/>
            <a:headEnd/>
            <a:tailEnd/>
          </a:ln>
          <a:effectLst/>
        </p:spPr>
        <p:txBody>
          <a:bodyPr wrap="none">
            <a:spAutoFit/>
          </a:bodyPr>
          <a:lstStyle/>
          <a:p>
            <a:r>
              <a:rPr lang="en-US" sz="2400"/>
              <a:t>Year</a:t>
            </a:r>
          </a:p>
        </p:txBody>
      </p:sp>
      <p:sp>
        <p:nvSpPr>
          <p:cNvPr id="65551" name="Text Box 15"/>
          <p:cNvSpPr txBox="1">
            <a:spLocks noChangeArrowheads="1"/>
          </p:cNvSpPr>
          <p:nvPr/>
        </p:nvSpPr>
        <p:spPr bwMode="auto">
          <a:xfrm rot="-5400000">
            <a:off x="-4762" y="2973388"/>
            <a:ext cx="2552700" cy="1066800"/>
          </a:xfrm>
          <a:prstGeom prst="rect">
            <a:avLst/>
          </a:prstGeom>
          <a:noFill/>
          <a:ln w="9525">
            <a:noFill/>
            <a:miter lim="800000"/>
            <a:headEnd/>
            <a:tailEnd/>
          </a:ln>
          <a:effectLst/>
        </p:spPr>
        <p:txBody>
          <a:bodyPr wrap="none">
            <a:spAutoFit/>
          </a:bodyPr>
          <a:lstStyle/>
          <a:p>
            <a:r>
              <a:rPr lang="en-US" sz="3200"/>
              <a:t>Atmospheric </a:t>
            </a:r>
          </a:p>
          <a:p>
            <a:r>
              <a:rPr lang="en-US" sz="3200"/>
              <a:t>CO</a:t>
            </a:r>
            <a:r>
              <a:rPr lang="en-US" sz="3200" baseline="-25000"/>
              <a:t>2</a:t>
            </a:r>
            <a:r>
              <a:rPr lang="en-US" sz="3200"/>
              <a:t> (ppm)</a:t>
            </a:r>
          </a:p>
        </p:txBody>
      </p:sp>
      <p:sp>
        <p:nvSpPr>
          <p:cNvPr id="65552" name="Line 16"/>
          <p:cNvSpPr>
            <a:spLocks noChangeShapeType="1"/>
          </p:cNvSpPr>
          <p:nvPr/>
        </p:nvSpPr>
        <p:spPr bwMode="auto">
          <a:xfrm>
            <a:off x="2743200" y="3810000"/>
            <a:ext cx="5181600" cy="0"/>
          </a:xfrm>
          <a:prstGeom prst="line">
            <a:avLst/>
          </a:prstGeom>
          <a:noFill/>
          <a:ln w="9525">
            <a:solidFill>
              <a:srgbClr val="C0C0C0"/>
            </a:solidFill>
            <a:round/>
            <a:headEnd/>
            <a:tailEnd/>
          </a:ln>
          <a:effectLst/>
        </p:spPr>
        <p:txBody>
          <a:bodyPr/>
          <a:lstStyle/>
          <a:p>
            <a:endParaRPr lang="en-IE"/>
          </a:p>
        </p:txBody>
      </p:sp>
      <p:sp>
        <p:nvSpPr>
          <p:cNvPr id="65553" name="Line 17"/>
          <p:cNvSpPr>
            <a:spLocks noChangeShapeType="1"/>
          </p:cNvSpPr>
          <p:nvPr/>
        </p:nvSpPr>
        <p:spPr bwMode="auto">
          <a:xfrm flipV="1">
            <a:off x="3276600" y="2133600"/>
            <a:ext cx="0" cy="3352800"/>
          </a:xfrm>
          <a:prstGeom prst="line">
            <a:avLst/>
          </a:prstGeom>
          <a:noFill/>
          <a:ln w="9525">
            <a:solidFill>
              <a:srgbClr val="C0C0C0"/>
            </a:solidFill>
            <a:round/>
            <a:headEnd/>
            <a:tailEnd/>
          </a:ln>
          <a:effectLst/>
        </p:spPr>
        <p:txBody>
          <a:bodyPr/>
          <a:lstStyle/>
          <a:p>
            <a:endParaRPr lang="en-IE"/>
          </a:p>
        </p:txBody>
      </p:sp>
      <p:sp>
        <p:nvSpPr>
          <p:cNvPr id="65554" name="Line 18"/>
          <p:cNvSpPr>
            <a:spLocks noChangeShapeType="1"/>
          </p:cNvSpPr>
          <p:nvPr/>
        </p:nvSpPr>
        <p:spPr bwMode="auto">
          <a:xfrm flipV="1">
            <a:off x="3810000" y="2133600"/>
            <a:ext cx="0" cy="3352800"/>
          </a:xfrm>
          <a:prstGeom prst="line">
            <a:avLst/>
          </a:prstGeom>
          <a:noFill/>
          <a:ln w="9525">
            <a:solidFill>
              <a:srgbClr val="C0C0C0"/>
            </a:solidFill>
            <a:round/>
            <a:headEnd/>
            <a:tailEnd/>
          </a:ln>
          <a:effectLst/>
        </p:spPr>
        <p:txBody>
          <a:bodyPr/>
          <a:lstStyle/>
          <a:p>
            <a:endParaRPr lang="en-IE"/>
          </a:p>
        </p:txBody>
      </p:sp>
      <p:sp>
        <p:nvSpPr>
          <p:cNvPr id="65555" name="Line 19"/>
          <p:cNvSpPr>
            <a:spLocks noChangeShapeType="1"/>
          </p:cNvSpPr>
          <p:nvPr/>
        </p:nvSpPr>
        <p:spPr bwMode="auto">
          <a:xfrm flipV="1">
            <a:off x="4343400" y="2133600"/>
            <a:ext cx="0" cy="3352800"/>
          </a:xfrm>
          <a:prstGeom prst="line">
            <a:avLst/>
          </a:prstGeom>
          <a:noFill/>
          <a:ln w="9525">
            <a:solidFill>
              <a:srgbClr val="C0C0C0"/>
            </a:solidFill>
            <a:round/>
            <a:headEnd/>
            <a:tailEnd/>
          </a:ln>
          <a:effectLst/>
        </p:spPr>
        <p:txBody>
          <a:bodyPr/>
          <a:lstStyle/>
          <a:p>
            <a:endParaRPr lang="en-IE"/>
          </a:p>
        </p:txBody>
      </p:sp>
      <p:sp>
        <p:nvSpPr>
          <p:cNvPr id="65556" name="Line 20"/>
          <p:cNvSpPr>
            <a:spLocks noChangeShapeType="1"/>
          </p:cNvSpPr>
          <p:nvPr/>
        </p:nvSpPr>
        <p:spPr bwMode="auto">
          <a:xfrm flipV="1">
            <a:off x="4876800" y="2133600"/>
            <a:ext cx="0" cy="3352800"/>
          </a:xfrm>
          <a:prstGeom prst="line">
            <a:avLst/>
          </a:prstGeom>
          <a:noFill/>
          <a:ln w="9525">
            <a:solidFill>
              <a:srgbClr val="C0C0C0"/>
            </a:solidFill>
            <a:round/>
            <a:headEnd/>
            <a:tailEnd/>
          </a:ln>
          <a:effectLst/>
        </p:spPr>
        <p:txBody>
          <a:bodyPr/>
          <a:lstStyle/>
          <a:p>
            <a:endParaRPr lang="en-IE"/>
          </a:p>
        </p:txBody>
      </p:sp>
      <p:sp>
        <p:nvSpPr>
          <p:cNvPr id="65557" name="Line 21"/>
          <p:cNvSpPr>
            <a:spLocks noChangeShapeType="1"/>
          </p:cNvSpPr>
          <p:nvPr/>
        </p:nvSpPr>
        <p:spPr bwMode="auto">
          <a:xfrm flipV="1">
            <a:off x="5410200" y="2133600"/>
            <a:ext cx="0" cy="3352800"/>
          </a:xfrm>
          <a:prstGeom prst="line">
            <a:avLst/>
          </a:prstGeom>
          <a:noFill/>
          <a:ln w="9525">
            <a:solidFill>
              <a:srgbClr val="C0C0C0"/>
            </a:solidFill>
            <a:round/>
            <a:headEnd/>
            <a:tailEnd/>
          </a:ln>
          <a:effectLst/>
        </p:spPr>
        <p:txBody>
          <a:bodyPr/>
          <a:lstStyle/>
          <a:p>
            <a:endParaRPr lang="en-IE"/>
          </a:p>
        </p:txBody>
      </p:sp>
      <p:sp>
        <p:nvSpPr>
          <p:cNvPr id="65558" name="Line 22"/>
          <p:cNvSpPr>
            <a:spLocks noChangeShapeType="1"/>
          </p:cNvSpPr>
          <p:nvPr/>
        </p:nvSpPr>
        <p:spPr bwMode="auto">
          <a:xfrm flipV="1">
            <a:off x="5943600" y="2133600"/>
            <a:ext cx="0" cy="3352800"/>
          </a:xfrm>
          <a:prstGeom prst="line">
            <a:avLst/>
          </a:prstGeom>
          <a:noFill/>
          <a:ln w="9525">
            <a:solidFill>
              <a:srgbClr val="C0C0C0"/>
            </a:solidFill>
            <a:round/>
            <a:headEnd/>
            <a:tailEnd/>
          </a:ln>
          <a:effectLst/>
        </p:spPr>
        <p:txBody>
          <a:bodyPr/>
          <a:lstStyle/>
          <a:p>
            <a:endParaRPr lang="en-IE"/>
          </a:p>
        </p:txBody>
      </p:sp>
      <p:sp>
        <p:nvSpPr>
          <p:cNvPr id="65559" name="Line 23"/>
          <p:cNvSpPr>
            <a:spLocks noChangeShapeType="1"/>
          </p:cNvSpPr>
          <p:nvPr/>
        </p:nvSpPr>
        <p:spPr bwMode="auto">
          <a:xfrm flipV="1">
            <a:off x="6477000" y="2133600"/>
            <a:ext cx="0" cy="3352800"/>
          </a:xfrm>
          <a:prstGeom prst="line">
            <a:avLst/>
          </a:prstGeom>
          <a:noFill/>
          <a:ln w="9525">
            <a:solidFill>
              <a:srgbClr val="C0C0C0"/>
            </a:solidFill>
            <a:round/>
            <a:headEnd/>
            <a:tailEnd/>
          </a:ln>
          <a:effectLst/>
        </p:spPr>
        <p:txBody>
          <a:bodyPr/>
          <a:lstStyle/>
          <a:p>
            <a:endParaRPr lang="en-IE"/>
          </a:p>
        </p:txBody>
      </p:sp>
      <p:sp>
        <p:nvSpPr>
          <p:cNvPr id="65560" name="Line 24"/>
          <p:cNvSpPr>
            <a:spLocks noChangeShapeType="1"/>
          </p:cNvSpPr>
          <p:nvPr/>
        </p:nvSpPr>
        <p:spPr bwMode="auto">
          <a:xfrm flipV="1">
            <a:off x="7010400" y="2133600"/>
            <a:ext cx="0" cy="3352800"/>
          </a:xfrm>
          <a:prstGeom prst="line">
            <a:avLst/>
          </a:prstGeom>
          <a:noFill/>
          <a:ln w="9525">
            <a:solidFill>
              <a:srgbClr val="C0C0C0"/>
            </a:solidFill>
            <a:round/>
            <a:headEnd/>
            <a:tailEnd/>
          </a:ln>
          <a:effectLst/>
        </p:spPr>
        <p:txBody>
          <a:bodyPr/>
          <a:lstStyle/>
          <a:p>
            <a:endParaRPr lang="en-IE"/>
          </a:p>
        </p:txBody>
      </p:sp>
      <p:sp>
        <p:nvSpPr>
          <p:cNvPr id="65561" name="Line 25"/>
          <p:cNvSpPr>
            <a:spLocks noChangeShapeType="1"/>
          </p:cNvSpPr>
          <p:nvPr/>
        </p:nvSpPr>
        <p:spPr bwMode="auto">
          <a:xfrm flipV="1">
            <a:off x="7543800" y="2133600"/>
            <a:ext cx="0" cy="3352800"/>
          </a:xfrm>
          <a:prstGeom prst="line">
            <a:avLst/>
          </a:prstGeom>
          <a:noFill/>
          <a:ln w="9525">
            <a:solidFill>
              <a:srgbClr val="C0C0C0"/>
            </a:solidFill>
            <a:round/>
            <a:headEnd/>
            <a:tailEnd/>
          </a:ln>
          <a:effectLst/>
        </p:spPr>
        <p:txBody>
          <a:bodyPr/>
          <a:lstStyle/>
          <a:p>
            <a:endParaRPr lang="en-IE"/>
          </a:p>
        </p:txBody>
      </p:sp>
      <p:sp>
        <p:nvSpPr>
          <p:cNvPr id="65562" name="Freeform 26"/>
          <p:cNvSpPr>
            <a:spLocks/>
          </p:cNvSpPr>
          <p:nvPr/>
        </p:nvSpPr>
        <p:spPr bwMode="auto">
          <a:xfrm>
            <a:off x="2743200" y="2743200"/>
            <a:ext cx="5181600" cy="1677988"/>
          </a:xfrm>
          <a:custGeom>
            <a:avLst/>
            <a:gdLst/>
            <a:ahLst/>
            <a:cxnLst>
              <a:cxn ang="0">
                <a:pos x="0" y="1056"/>
              </a:cxn>
              <a:cxn ang="0">
                <a:pos x="2016" y="1056"/>
              </a:cxn>
              <a:cxn ang="0">
                <a:pos x="2208" y="1056"/>
              </a:cxn>
              <a:cxn ang="0">
                <a:pos x="2391" y="1047"/>
              </a:cxn>
              <a:cxn ang="0">
                <a:pos x="2556" y="1008"/>
              </a:cxn>
              <a:cxn ang="0">
                <a:pos x="2688" y="960"/>
              </a:cxn>
              <a:cxn ang="0">
                <a:pos x="2853" y="864"/>
              </a:cxn>
              <a:cxn ang="0">
                <a:pos x="2961" y="762"/>
              </a:cxn>
              <a:cxn ang="0">
                <a:pos x="3069" y="585"/>
              </a:cxn>
              <a:cxn ang="0">
                <a:pos x="3159" y="360"/>
              </a:cxn>
              <a:cxn ang="0">
                <a:pos x="3213" y="180"/>
              </a:cxn>
              <a:cxn ang="0">
                <a:pos x="3264" y="0"/>
              </a:cxn>
            </a:cxnLst>
            <a:rect l="0" t="0" r="r" b="b"/>
            <a:pathLst>
              <a:path w="3264" h="1057">
                <a:moveTo>
                  <a:pt x="0" y="1056"/>
                </a:moveTo>
                <a:cubicBezTo>
                  <a:pt x="824" y="1056"/>
                  <a:pt x="1648" y="1056"/>
                  <a:pt x="2016" y="1056"/>
                </a:cubicBezTo>
                <a:cubicBezTo>
                  <a:pt x="2384" y="1056"/>
                  <a:pt x="2146" y="1057"/>
                  <a:pt x="2208" y="1056"/>
                </a:cubicBezTo>
                <a:cubicBezTo>
                  <a:pt x="2270" y="1055"/>
                  <a:pt x="2333" y="1055"/>
                  <a:pt x="2391" y="1047"/>
                </a:cubicBezTo>
                <a:cubicBezTo>
                  <a:pt x="2449" y="1039"/>
                  <a:pt x="2507" y="1022"/>
                  <a:pt x="2556" y="1008"/>
                </a:cubicBezTo>
                <a:cubicBezTo>
                  <a:pt x="2605" y="994"/>
                  <a:pt x="2639" y="984"/>
                  <a:pt x="2688" y="960"/>
                </a:cubicBezTo>
                <a:cubicBezTo>
                  <a:pt x="2737" y="936"/>
                  <a:pt x="2808" y="897"/>
                  <a:pt x="2853" y="864"/>
                </a:cubicBezTo>
                <a:cubicBezTo>
                  <a:pt x="2898" y="831"/>
                  <a:pt x="2925" y="808"/>
                  <a:pt x="2961" y="762"/>
                </a:cubicBezTo>
                <a:cubicBezTo>
                  <a:pt x="2997" y="716"/>
                  <a:pt x="3036" y="652"/>
                  <a:pt x="3069" y="585"/>
                </a:cubicBezTo>
                <a:cubicBezTo>
                  <a:pt x="3102" y="518"/>
                  <a:pt x="3135" y="427"/>
                  <a:pt x="3159" y="360"/>
                </a:cubicBezTo>
                <a:cubicBezTo>
                  <a:pt x="3183" y="293"/>
                  <a:pt x="3196" y="240"/>
                  <a:pt x="3213" y="180"/>
                </a:cubicBezTo>
                <a:cubicBezTo>
                  <a:pt x="3230" y="120"/>
                  <a:pt x="3254" y="37"/>
                  <a:pt x="3264" y="0"/>
                </a:cubicBezTo>
              </a:path>
            </a:pathLst>
          </a:custGeom>
          <a:noFill/>
          <a:ln w="31750">
            <a:solidFill>
              <a:srgbClr val="003300"/>
            </a:solidFill>
            <a:round/>
            <a:headEnd/>
            <a:tailEnd/>
          </a:ln>
          <a:effectLst/>
        </p:spPr>
        <p:txBody>
          <a:bodyPr/>
          <a:lstStyle/>
          <a:p>
            <a:endParaRPr lang="en-IE"/>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65543"/>
                                        </p:tgtEl>
                                        <p:attrNameLst>
                                          <p:attrName>style.opacity</p:attrName>
                                        </p:attrNameLst>
                                      </p:cBhvr>
                                      <p:to>
                                        <p:strVal val="0.5"/>
                                      </p:to>
                                    </p:set>
                                    <p:animEffect filter="image" prLst="opacity: 0.5">
                                      <p:cBhvr rctx="IE">
                                        <p:cTn id="7" dur="indefinite"/>
                                        <p:tgtEl>
                                          <p:spTgt spid="6554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5562"/>
                                        </p:tgtEl>
                                        <p:attrNameLst>
                                          <p:attrName>style.visibility</p:attrName>
                                        </p:attrNameLst>
                                      </p:cBhvr>
                                      <p:to>
                                        <p:strVal val="visible"/>
                                      </p:to>
                                    </p:set>
                                    <p:animEffect transition="in" filter="wipe(left)">
                                      <p:cBhvr>
                                        <p:cTn id="10" dur="5000"/>
                                        <p:tgtEl>
                                          <p:spTgt spid="65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3" grpId="0" animBg="1"/>
      <p:bldP spid="6556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571480"/>
            <a:ext cx="8229600" cy="785810"/>
          </a:xfrm>
        </p:spPr>
        <p:txBody>
          <a:bodyPr>
            <a:normAutofit fontScale="90000"/>
          </a:bodyPr>
          <a:lstStyle/>
          <a:p>
            <a:r>
              <a:rPr lang="en-IE" dirty="0" smtClean="0"/>
              <a:t>Greenhouse Factor</a:t>
            </a:r>
            <a:endParaRPr lang="en-IE" dirty="0"/>
          </a:p>
        </p:txBody>
      </p:sp>
      <p:sp>
        <p:nvSpPr>
          <p:cNvPr id="3" name="Content Placeholder 2"/>
          <p:cNvSpPr>
            <a:spLocks noGrp="1"/>
          </p:cNvSpPr>
          <p:nvPr>
            <p:ph idx="1"/>
          </p:nvPr>
        </p:nvSpPr>
        <p:spPr>
          <a:xfrm>
            <a:off x="500034" y="1357298"/>
            <a:ext cx="8229600" cy="1857388"/>
          </a:xfrm>
        </p:spPr>
        <p:txBody>
          <a:bodyPr>
            <a:normAutofit lnSpcReduction="10000"/>
          </a:bodyPr>
          <a:lstStyle/>
          <a:p>
            <a:pPr>
              <a:lnSpc>
                <a:spcPct val="150000"/>
              </a:lnSpc>
              <a:buNone/>
            </a:pPr>
            <a:r>
              <a:rPr lang="en-GB" dirty="0" smtClean="0"/>
              <a:t>	</a:t>
            </a:r>
            <a:r>
              <a:rPr lang="en-GB" u="sng" dirty="0" smtClean="0"/>
              <a:t>Greenhouse Factor</a:t>
            </a:r>
            <a:r>
              <a:rPr lang="en-GB" dirty="0" smtClean="0"/>
              <a:t> is a measure of the greenhouse effect caused by a gas relative to the same amount of CO</a:t>
            </a:r>
            <a:r>
              <a:rPr lang="en-GB" baseline="-25000" dirty="0" smtClean="0"/>
              <a:t>2</a:t>
            </a:r>
            <a:r>
              <a:rPr lang="en-GB" dirty="0" smtClean="0"/>
              <a:t>, which is assigned a greenhouse factor of </a:t>
            </a:r>
            <a:r>
              <a:rPr lang="en-GB" sz="2800" dirty="0" smtClean="0"/>
              <a:t>1</a:t>
            </a:r>
            <a:r>
              <a:rPr lang="en-GB" dirty="0" smtClean="0"/>
              <a:t>.</a:t>
            </a:r>
            <a:endParaRPr lang="en-IE" dirty="0" smtClean="0"/>
          </a:p>
          <a:p>
            <a:endParaRPr lang="en-IE" dirty="0" smtClean="0"/>
          </a:p>
          <a:p>
            <a:pPr>
              <a:buNone/>
            </a:pPr>
            <a:endParaRPr lang="en-IE" dirty="0"/>
          </a:p>
        </p:txBody>
      </p:sp>
      <p:sp>
        <p:nvSpPr>
          <p:cNvPr id="4" name="Slide Number Placeholder 3"/>
          <p:cNvSpPr>
            <a:spLocks noGrp="1"/>
          </p:cNvSpPr>
          <p:nvPr>
            <p:ph type="sldNum" sz="quarter" idx="12"/>
          </p:nvPr>
        </p:nvSpPr>
        <p:spPr/>
        <p:txBody>
          <a:bodyPr/>
          <a:lstStyle/>
          <a:p>
            <a:fld id="{7D165B16-EEF6-4AB0-974C-9AC8B6B50DD0}" type="slidenum">
              <a:rPr lang="en-IE" smtClean="0"/>
              <a:pPr/>
              <a:t>41</a:t>
            </a:fld>
            <a:endParaRPr lang="en-IE"/>
          </a:p>
        </p:txBody>
      </p:sp>
      <p:graphicFrame>
        <p:nvGraphicFramePr>
          <p:cNvPr id="5" name="Content Placeholder 4"/>
          <p:cNvGraphicFramePr>
            <a:graphicFrameLocks/>
          </p:cNvGraphicFramePr>
          <p:nvPr/>
        </p:nvGraphicFramePr>
        <p:xfrm>
          <a:off x="1643042" y="3286124"/>
          <a:ext cx="5286412" cy="3143271"/>
        </p:xfrm>
        <a:graphic>
          <a:graphicData uri="http://schemas.openxmlformats.org/drawingml/2006/table">
            <a:tbl>
              <a:tblPr/>
              <a:tblGrid>
                <a:gridCol w="2643206"/>
                <a:gridCol w="2643206"/>
              </a:tblGrid>
              <a:tr h="608376">
                <a:tc>
                  <a:txBody>
                    <a:bodyPr/>
                    <a:lstStyle/>
                    <a:p>
                      <a:pPr>
                        <a:spcAft>
                          <a:spcPts val="0"/>
                        </a:spcAft>
                      </a:pPr>
                      <a:r>
                        <a:rPr lang="en-GB" sz="2400" b="1" dirty="0">
                          <a:solidFill>
                            <a:srgbClr val="008000"/>
                          </a:solidFill>
                          <a:latin typeface="Times New Roman" pitchFamily="18" charset="0"/>
                          <a:ea typeface="Times New Roman"/>
                          <a:cs typeface="Times New Roman" pitchFamily="18" charset="0"/>
                        </a:rPr>
                        <a:t>Gas</a:t>
                      </a:r>
                      <a:endParaRPr lang="en-IE" sz="2400" b="1"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b="1" dirty="0">
                          <a:solidFill>
                            <a:srgbClr val="008000"/>
                          </a:solidFill>
                          <a:latin typeface="Times New Roman" pitchFamily="18" charset="0"/>
                          <a:ea typeface="Times New Roman"/>
                          <a:cs typeface="Times New Roman" pitchFamily="18" charset="0"/>
                        </a:rPr>
                        <a:t>Greenhouse factor</a:t>
                      </a:r>
                      <a:endParaRPr lang="en-IE" sz="2400" b="1"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979">
                <a:tc>
                  <a:txBody>
                    <a:bodyPr/>
                    <a:lstStyle/>
                    <a:p>
                      <a:pPr>
                        <a:spcAft>
                          <a:spcPts val="0"/>
                        </a:spcAft>
                      </a:pPr>
                      <a:r>
                        <a:rPr lang="en-GB" sz="2000" b="1" dirty="0">
                          <a:latin typeface="Times New Roman" pitchFamily="18" charset="0"/>
                          <a:ea typeface="Times New Roman"/>
                          <a:cs typeface="Times New Roman" pitchFamily="18" charset="0"/>
                        </a:rPr>
                        <a:t>Water vapour</a:t>
                      </a:r>
                      <a:endParaRPr lang="en-IE" sz="2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latin typeface="Times New Roman" pitchFamily="18" charset="0"/>
                          <a:ea typeface="Times New Roman"/>
                          <a:cs typeface="Times New Roman" pitchFamily="18" charset="0"/>
                        </a:rPr>
                        <a:t>0.1</a:t>
                      </a:r>
                      <a:endParaRPr lang="en-IE" sz="2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979">
                <a:tc>
                  <a:txBody>
                    <a:bodyPr/>
                    <a:lstStyle/>
                    <a:p>
                      <a:pPr>
                        <a:spcAft>
                          <a:spcPts val="0"/>
                        </a:spcAft>
                      </a:pPr>
                      <a:r>
                        <a:rPr lang="en-GB" sz="2000" b="1" dirty="0">
                          <a:latin typeface="Times New Roman" pitchFamily="18" charset="0"/>
                          <a:ea typeface="Times New Roman"/>
                          <a:cs typeface="Times New Roman" pitchFamily="18" charset="0"/>
                        </a:rPr>
                        <a:t>Carbon dioxide</a:t>
                      </a:r>
                      <a:endParaRPr lang="en-IE" sz="2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latin typeface="Times New Roman" pitchFamily="18" charset="0"/>
                          <a:ea typeface="Times New Roman"/>
                          <a:cs typeface="Times New Roman" pitchFamily="18" charset="0"/>
                        </a:rPr>
                        <a:t>1</a:t>
                      </a:r>
                      <a:endParaRPr lang="en-IE" sz="2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979">
                <a:tc>
                  <a:txBody>
                    <a:bodyPr/>
                    <a:lstStyle/>
                    <a:p>
                      <a:pPr>
                        <a:spcAft>
                          <a:spcPts val="0"/>
                        </a:spcAft>
                      </a:pPr>
                      <a:r>
                        <a:rPr lang="en-GB" sz="2000" b="1" dirty="0">
                          <a:latin typeface="Times New Roman" pitchFamily="18" charset="0"/>
                          <a:ea typeface="Times New Roman"/>
                          <a:cs typeface="Times New Roman" pitchFamily="18" charset="0"/>
                        </a:rPr>
                        <a:t>Methane </a:t>
                      </a:r>
                      <a:endParaRPr lang="en-IE" sz="2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latin typeface="Times New Roman" pitchFamily="18" charset="0"/>
                          <a:ea typeface="Times New Roman"/>
                          <a:cs typeface="Times New Roman" pitchFamily="18" charset="0"/>
                        </a:rPr>
                        <a:t>30</a:t>
                      </a:r>
                      <a:endParaRPr lang="en-IE" sz="2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979">
                <a:tc>
                  <a:txBody>
                    <a:bodyPr/>
                    <a:lstStyle/>
                    <a:p>
                      <a:pPr>
                        <a:spcAft>
                          <a:spcPts val="0"/>
                        </a:spcAft>
                      </a:pPr>
                      <a:r>
                        <a:rPr lang="en-GB" sz="2000" b="1">
                          <a:latin typeface="Times New Roman" pitchFamily="18" charset="0"/>
                          <a:ea typeface="Times New Roman"/>
                          <a:cs typeface="Times New Roman" pitchFamily="18" charset="0"/>
                        </a:rPr>
                        <a:t>Nitrous oxide</a:t>
                      </a:r>
                      <a:endParaRPr lang="en-IE" sz="200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latin typeface="Times New Roman" pitchFamily="18" charset="0"/>
                          <a:ea typeface="Times New Roman"/>
                          <a:cs typeface="Times New Roman" pitchFamily="18" charset="0"/>
                        </a:rPr>
                        <a:t>160</a:t>
                      </a:r>
                      <a:endParaRPr lang="en-IE" sz="2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979">
                <a:tc>
                  <a:txBody>
                    <a:bodyPr/>
                    <a:lstStyle/>
                    <a:p>
                      <a:pPr>
                        <a:spcAft>
                          <a:spcPts val="0"/>
                        </a:spcAft>
                      </a:pPr>
                      <a:r>
                        <a:rPr lang="en-GB" sz="2000" b="1">
                          <a:latin typeface="Times New Roman" pitchFamily="18" charset="0"/>
                          <a:ea typeface="Times New Roman"/>
                          <a:cs typeface="Times New Roman" pitchFamily="18" charset="0"/>
                        </a:rPr>
                        <a:t>CFC’s</a:t>
                      </a:r>
                      <a:endParaRPr lang="en-IE" sz="200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latin typeface="Times New Roman" pitchFamily="18" charset="0"/>
                          <a:ea typeface="Times New Roman"/>
                          <a:cs typeface="Times New Roman" pitchFamily="18" charset="0"/>
                        </a:rPr>
                        <a:t>21,000 – 25,000</a:t>
                      </a:r>
                      <a:endParaRPr lang="en-IE" sz="2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Global warming</a:t>
            </a:r>
            <a:endParaRPr lang="en-IE" dirty="0"/>
          </a:p>
        </p:txBody>
      </p:sp>
      <p:sp>
        <p:nvSpPr>
          <p:cNvPr id="3" name="Content Placeholder 2"/>
          <p:cNvSpPr>
            <a:spLocks noGrp="1"/>
          </p:cNvSpPr>
          <p:nvPr>
            <p:ph idx="1"/>
          </p:nvPr>
        </p:nvSpPr>
        <p:spPr>
          <a:xfrm>
            <a:off x="457200" y="2285992"/>
            <a:ext cx="8229600" cy="4286280"/>
          </a:xfrm>
        </p:spPr>
        <p:txBody>
          <a:bodyPr>
            <a:normAutofit lnSpcReduction="10000"/>
          </a:bodyPr>
          <a:lstStyle/>
          <a:p>
            <a:pPr>
              <a:lnSpc>
                <a:spcPct val="150000"/>
              </a:lnSpc>
              <a:buNone/>
            </a:pPr>
            <a:r>
              <a:rPr lang="en-GB" dirty="0" smtClean="0"/>
              <a:t>	So increasing concentrations of greenhouse gases may be causing the Earth to get warmer. This occurrence is called the enhanced greenhouse effect. </a:t>
            </a:r>
            <a:endParaRPr lang="en-GB" sz="1600" dirty="0" smtClean="0"/>
          </a:p>
          <a:p>
            <a:pPr>
              <a:lnSpc>
                <a:spcPct val="150000"/>
              </a:lnSpc>
              <a:buNone/>
            </a:pPr>
            <a:r>
              <a:rPr lang="en-GB" dirty="0" smtClean="0"/>
              <a:t>	</a:t>
            </a:r>
          </a:p>
          <a:p>
            <a:pPr>
              <a:lnSpc>
                <a:spcPct val="150000"/>
              </a:lnSpc>
              <a:buNone/>
            </a:pPr>
            <a:r>
              <a:rPr lang="en-GB" dirty="0" smtClean="0"/>
              <a:t>	</a:t>
            </a:r>
            <a:r>
              <a:rPr lang="en-GB" u="sng" dirty="0" smtClean="0"/>
              <a:t>The</a:t>
            </a:r>
            <a:r>
              <a:rPr lang="en-GB" dirty="0" smtClean="0"/>
              <a:t> </a:t>
            </a:r>
            <a:r>
              <a:rPr lang="en-GB" u="sng" dirty="0" smtClean="0"/>
              <a:t>extra warming that results from the </a:t>
            </a:r>
            <a:r>
              <a:rPr lang="en-GB" b="1" u="sng" dirty="0" smtClean="0"/>
              <a:t>enhanced greenhouse effect</a:t>
            </a:r>
            <a:r>
              <a:rPr lang="en-GB" u="sng" dirty="0" smtClean="0"/>
              <a:t> is called</a:t>
            </a:r>
            <a:r>
              <a:rPr lang="en-GB" dirty="0" smtClean="0"/>
              <a:t> </a:t>
            </a:r>
            <a:r>
              <a:rPr lang="en-GB" u="sng" dirty="0" smtClean="0"/>
              <a:t>global warming</a:t>
            </a:r>
            <a:r>
              <a:rPr lang="en-GB" dirty="0" smtClean="0"/>
              <a:t>.</a:t>
            </a:r>
          </a:p>
          <a:p>
            <a:pPr>
              <a:lnSpc>
                <a:spcPct val="150000"/>
              </a:lnSpc>
              <a:buNone/>
            </a:pPr>
            <a:r>
              <a:rPr lang="en-GB" dirty="0" smtClean="0"/>
              <a:t>	</a:t>
            </a:r>
            <a:endParaRPr lang="en-IE" dirty="0" smtClean="0"/>
          </a:p>
          <a:p>
            <a:endParaRPr lang="en-IE" dirty="0"/>
          </a:p>
        </p:txBody>
      </p:sp>
      <p:sp>
        <p:nvSpPr>
          <p:cNvPr id="4" name="Slide Number Placeholder 3"/>
          <p:cNvSpPr>
            <a:spLocks noGrp="1"/>
          </p:cNvSpPr>
          <p:nvPr>
            <p:ph type="sldNum" sz="quarter" idx="12"/>
          </p:nvPr>
        </p:nvSpPr>
        <p:spPr/>
        <p:txBody>
          <a:bodyPr/>
          <a:lstStyle/>
          <a:p>
            <a:fld id="{7D165B16-EEF6-4AB0-974C-9AC8B6B50DD0}" type="slidenum">
              <a:rPr lang="en-IE" smtClean="0"/>
              <a:pPr/>
              <a:t>42</a:t>
            </a:fld>
            <a:endParaRPr lang="en-IE"/>
          </a:p>
        </p:txBody>
      </p:sp>
      <p:pic>
        <p:nvPicPr>
          <p:cNvPr id="156674" name="Picture 2" descr="http://library.thinkquest.org/07aug/01320/global_warming/images/global%20warming/earth%20copy.jpg"/>
          <p:cNvPicPr>
            <a:picLocks noChangeAspect="1" noChangeArrowheads="1"/>
          </p:cNvPicPr>
          <p:nvPr/>
        </p:nvPicPr>
        <p:blipFill>
          <a:blip r:embed="rId3" cstate="print"/>
          <a:srcRect l="8387" r="10143" b="17332"/>
          <a:stretch>
            <a:fillRect/>
          </a:stretch>
        </p:blipFill>
        <p:spPr bwMode="auto">
          <a:xfrm>
            <a:off x="7215206" y="-1"/>
            <a:ext cx="1928794" cy="1957149"/>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81000" y="2971800"/>
            <a:ext cx="3200400" cy="671514"/>
          </a:xfrm>
        </p:spPr>
        <p:txBody>
          <a:bodyPr>
            <a:normAutofit fontScale="90000"/>
          </a:bodyPr>
          <a:lstStyle/>
          <a:p>
            <a:r>
              <a:rPr lang="en-US" sz="4000" dirty="0" smtClean="0"/>
              <a:t>Global Warming</a:t>
            </a:r>
            <a:endParaRPr lang="en-US" sz="4000" dirty="0"/>
          </a:p>
        </p:txBody>
      </p:sp>
      <p:pic>
        <p:nvPicPr>
          <p:cNvPr id="61443" name="Picture 3" descr="Global warming (TIME magazine)"/>
          <p:cNvPicPr>
            <a:picLocks noChangeAspect="1" noChangeArrowheads="1"/>
          </p:cNvPicPr>
          <p:nvPr/>
        </p:nvPicPr>
        <p:blipFill>
          <a:blip r:embed="rId3" cstate="print">
            <a:lum contrast="12000"/>
          </a:blip>
          <a:srcRect/>
          <a:stretch>
            <a:fillRect/>
          </a:stretch>
        </p:blipFill>
        <p:spPr bwMode="auto">
          <a:xfrm>
            <a:off x="3810000" y="0"/>
            <a:ext cx="4891088" cy="6858000"/>
          </a:xfrm>
          <a:prstGeom prst="rect">
            <a:avLst/>
          </a:prstGeom>
          <a:noFill/>
        </p:spPr>
      </p:pic>
      <p:pic>
        <p:nvPicPr>
          <p:cNvPr id="61447" name="Picture 7" descr="j0423812[1]"/>
          <p:cNvPicPr>
            <a:picLocks noChangeAspect="1" noChangeArrowheads="1"/>
          </p:cNvPicPr>
          <p:nvPr/>
        </p:nvPicPr>
        <p:blipFill>
          <a:blip r:embed="rId4" cstate="print"/>
          <a:srcRect/>
          <a:stretch>
            <a:fillRect/>
          </a:stretch>
        </p:blipFill>
        <p:spPr bwMode="auto">
          <a:xfrm>
            <a:off x="381000" y="381000"/>
            <a:ext cx="1803400" cy="2016125"/>
          </a:xfrm>
          <a:prstGeom prst="rect">
            <a:avLst/>
          </a:prstGeom>
          <a:noFill/>
        </p:spPr>
      </p:pic>
      <p:grpSp>
        <p:nvGrpSpPr>
          <p:cNvPr id="2" name="Group 8"/>
          <p:cNvGrpSpPr>
            <a:grpSpLocks/>
          </p:cNvGrpSpPr>
          <p:nvPr/>
        </p:nvGrpSpPr>
        <p:grpSpPr bwMode="auto">
          <a:xfrm>
            <a:off x="420688" y="558800"/>
            <a:ext cx="1741487" cy="1700213"/>
            <a:chOff x="3337" y="2326"/>
            <a:chExt cx="719" cy="702"/>
          </a:xfrm>
        </p:grpSpPr>
        <p:sp>
          <p:nvSpPr>
            <p:cNvPr id="61449" name="Freeform 9"/>
            <p:cNvSpPr>
              <a:spLocks/>
            </p:cNvSpPr>
            <p:nvPr/>
          </p:nvSpPr>
          <p:spPr bwMode="auto">
            <a:xfrm>
              <a:off x="3337" y="2326"/>
              <a:ext cx="714" cy="702"/>
            </a:xfrm>
            <a:custGeom>
              <a:avLst/>
              <a:gdLst/>
              <a:ahLst/>
              <a:cxnLst>
                <a:cxn ang="0">
                  <a:pos x="2296" y="3067"/>
                </a:cxn>
                <a:cxn ang="0">
                  <a:pos x="2579" y="2909"/>
                </a:cxn>
                <a:cxn ang="0">
                  <a:pos x="2818" y="2703"/>
                </a:cxn>
                <a:cxn ang="0">
                  <a:pos x="3009" y="2459"/>
                </a:cxn>
                <a:cxn ang="0">
                  <a:pos x="3149" y="2184"/>
                </a:cxn>
                <a:cxn ang="0">
                  <a:pos x="3235" y="1887"/>
                </a:cxn>
                <a:cxn ang="0">
                  <a:pos x="3260" y="1577"/>
                </a:cxn>
                <a:cxn ang="0">
                  <a:pos x="3222" y="1259"/>
                </a:cxn>
                <a:cxn ang="0">
                  <a:pos x="3118" y="947"/>
                </a:cxn>
                <a:cxn ang="0">
                  <a:pos x="2958" y="672"/>
                </a:cxn>
                <a:cxn ang="0">
                  <a:pos x="2748" y="437"/>
                </a:cxn>
                <a:cxn ang="0">
                  <a:pos x="2500" y="248"/>
                </a:cxn>
                <a:cxn ang="0">
                  <a:pos x="2220" y="109"/>
                </a:cxn>
                <a:cxn ang="0">
                  <a:pos x="1917" y="24"/>
                </a:cxn>
                <a:cxn ang="0">
                  <a:pos x="1604" y="0"/>
                </a:cxn>
                <a:cxn ang="0">
                  <a:pos x="1279" y="38"/>
                </a:cxn>
                <a:cxn ang="0">
                  <a:pos x="963" y="140"/>
                </a:cxn>
                <a:cxn ang="0">
                  <a:pos x="681" y="299"/>
                </a:cxn>
                <a:cxn ang="0">
                  <a:pos x="442" y="503"/>
                </a:cxn>
                <a:cxn ang="0">
                  <a:pos x="250" y="747"/>
                </a:cxn>
                <a:cxn ang="0">
                  <a:pos x="108" y="1022"/>
                </a:cxn>
                <a:cxn ang="0">
                  <a:pos x="24" y="1319"/>
                </a:cxn>
                <a:cxn ang="0">
                  <a:pos x="0" y="1630"/>
                </a:cxn>
                <a:cxn ang="0">
                  <a:pos x="36" y="1947"/>
                </a:cxn>
                <a:cxn ang="0">
                  <a:pos x="139" y="2257"/>
                </a:cxn>
                <a:cxn ang="0">
                  <a:pos x="302" y="2537"/>
                </a:cxn>
                <a:cxn ang="0">
                  <a:pos x="512" y="2772"/>
                </a:cxn>
                <a:cxn ang="0">
                  <a:pos x="760" y="2960"/>
                </a:cxn>
                <a:cxn ang="0">
                  <a:pos x="1040" y="3098"/>
                </a:cxn>
                <a:cxn ang="0">
                  <a:pos x="1340" y="3182"/>
                </a:cxn>
                <a:cxn ang="0">
                  <a:pos x="1656" y="3206"/>
                </a:cxn>
                <a:cxn ang="0">
                  <a:pos x="1981" y="3169"/>
                </a:cxn>
              </a:cxnLst>
              <a:rect l="0" t="0" r="r" b="b"/>
              <a:pathLst>
                <a:path w="3260" h="3206">
                  <a:moveTo>
                    <a:pt x="2141" y="3127"/>
                  </a:moveTo>
                  <a:lnTo>
                    <a:pt x="2296" y="3067"/>
                  </a:lnTo>
                  <a:lnTo>
                    <a:pt x="2441" y="2994"/>
                  </a:lnTo>
                  <a:lnTo>
                    <a:pt x="2579" y="2909"/>
                  </a:lnTo>
                  <a:lnTo>
                    <a:pt x="2703" y="2812"/>
                  </a:lnTo>
                  <a:lnTo>
                    <a:pt x="2818" y="2703"/>
                  </a:lnTo>
                  <a:lnTo>
                    <a:pt x="2919" y="2586"/>
                  </a:lnTo>
                  <a:lnTo>
                    <a:pt x="3009" y="2459"/>
                  </a:lnTo>
                  <a:lnTo>
                    <a:pt x="3086" y="2324"/>
                  </a:lnTo>
                  <a:lnTo>
                    <a:pt x="3149" y="2184"/>
                  </a:lnTo>
                  <a:lnTo>
                    <a:pt x="3199" y="2038"/>
                  </a:lnTo>
                  <a:lnTo>
                    <a:pt x="3235" y="1887"/>
                  </a:lnTo>
                  <a:lnTo>
                    <a:pt x="3255" y="1734"/>
                  </a:lnTo>
                  <a:lnTo>
                    <a:pt x="3260" y="1577"/>
                  </a:lnTo>
                  <a:lnTo>
                    <a:pt x="3249" y="1419"/>
                  </a:lnTo>
                  <a:lnTo>
                    <a:pt x="3222" y="1259"/>
                  </a:lnTo>
                  <a:lnTo>
                    <a:pt x="3179" y="1102"/>
                  </a:lnTo>
                  <a:lnTo>
                    <a:pt x="3118" y="947"/>
                  </a:lnTo>
                  <a:lnTo>
                    <a:pt x="3043" y="803"/>
                  </a:lnTo>
                  <a:lnTo>
                    <a:pt x="2958" y="672"/>
                  </a:lnTo>
                  <a:lnTo>
                    <a:pt x="2858" y="548"/>
                  </a:lnTo>
                  <a:lnTo>
                    <a:pt x="2748" y="437"/>
                  </a:lnTo>
                  <a:lnTo>
                    <a:pt x="2628" y="335"/>
                  </a:lnTo>
                  <a:lnTo>
                    <a:pt x="2500" y="248"/>
                  </a:lnTo>
                  <a:lnTo>
                    <a:pt x="2362" y="173"/>
                  </a:lnTo>
                  <a:lnTo>
                    <a:pt x="2220" y="109"/>
                  </a:lnTo>
                  <a:lnTo>
                    <a:pt x="2073" y="60"/>
                  </a:lnTo>
                  <a:lnTo>
                    <a:pt x="1917" y="24"/>
                  </a:lnTo>
                  <a:lnTo>
                    <a:pt x="1762" y="4"/>
                  </a:lnTo>
                  <a:lnTo>
                    <a:pt x="1604" y="0"/>
                  </a:lnTo>
                  <a:lnTo>
                    <a:pt x="1441" y="11"/>
                  </a:lnTo>
                  <a:lnTo>
                    <a:pt x="1279" y="38"/>
                  </a:lnTo>
                  <a:lnTo>
                    <a:pt x="1119" y="82"/>
                  </a:lnTo>
                  <a:lnTo>
                    <a:pt x="963" y="140"/>
                  </a:lnTo>
                  <a:lnTo>
                    <a:pt x="816" y="213"/>
                  </a:lnTo>
                  <a:lnTo>
                    <a:pt x="681" y="299"/>
                  </a:lnTo>
                  <a:lnTo>
                    <a:pt x="555" y="397"/>
                  </a:lnTo>
                  <a:lnTo>
                    <a:pt x="442" y="503"/>
                  </a:lnTo>
                  <a:lnTo>
                    <a:pt x="340" y="621"/>
                  </a:lnTo>
                  <a:lnTo>
                    <a:pt x="250" y="747"/>
                  </a:lnTo>
                  <a:lnTo>
                    <a:pt x="173" y="880"/>
                  </a:lnTo>
                  <a:lnTo>
                    <a:pt x="108" y="1022"/>
                  </a:lnTo>
                  <a:lnTo>
                    <a:pt x="58" y="1169"/>
                  </a:lnTo>
                  <a:lnTo>
                    <a:pt x="24" y="1319"/>
                  </a:lnTo>
                  <a:lnTo>
                    <a:pt x="4" y="1475"/>
                  </a:lnTo>
                  <a:lnTo>
                    <a:pt x="0" y="1630"/>
                  </a:lnTo>
                  <a:lnTo>
                    <a:pt x="11" y="1789"/>
                  </a:lnTo>
                  <a:lnTo>
                    <a:pt x="36" y="1947"/>
                  </a:lnTo>
                  <a:lnTo>
                    <a:pt x="81" y="2104"/>
                  </a:lnTo>
                  <a:lnTo>
                    <a:pt x="139" y="2257"/>
                  </a:lnTo>
                  <a:lnTo>
                    <a:pt x="216" y="2401"/>
                  </a:lnTo>
                  <a:lnTo>
                    <a:pt x="302" y="2537"/>
                  </a:lnTo>
                  <a:lnTo>
                    <a:pt x="401" y="2659"/>
                  </a:lnTo>
                  <a:lnTo>
                    <a:pt x="512" y="2772"/>
                  </a:lnTo>
                  <a:lnTo>
                    <a:pt x="631" y="2872"/>
                  </a:lnTo>
                  <a:lnTo>
                    <a:pt x="760" y="2960"/>
                  </a:lnTo>
                  <a:lnTo>
                    <a:pt x="895" y="3036"/>
                  </a:lnTo>
                  <a:lnTo>
                    <a:pt x="1040" y="3098"/>
                  </a:lnTo>
                  <a:lnTo>
                    <a:pt x="1186" y="3147"/>
                  </a:lnTo>
                  <a:lnTo>
                    <a:pt x="1340" y="3182"/>
                  </a:lnTo>
                  <a:lnTo>
                    <a:pt x="1498" y="3202"/>
                  </a:lnTo>
                  <a:lnTo>
                    <a:pt x="1656" y="3206"/>
                  </a:lnTo>
                  <a:lnTo>
                    <a:pt x="1818" y="3195"/>
                  </a:lnTo>
                  <a:lnTo>
                    <a:pt x="1981" y="3169"/>
                  </a:lnTo>
                  <a:lnTo>
                    <a:pt x="2141" y="3127"/>
                  </a:lnTo>
                  <a:close/>
                </a:path>
              </a:pathLst>
            </a:custGeom>
            <a:solidFill>
              <a:srgbClr val="99CCFF"/>
            </a:solidFill>
            <a:ln w="9525">
              <a:solidFill>
                <a:srgbClr val="3366FF"/>
              </a:solidFill>
              <a:round/>
              <a:headEnd/>
              <a:tailEnd/>
            </a:ln>
          </p:spPr>
          <p:txBody>
            <a:bodyPr/>
            <a:lstStyle/>
            <a:p>
              <a:endParaRPr lang="en-IE"/>
            </a:p>
          </p:txBody>
        </p:sp>
        <p:sp>
          <p:nvSpPr>
            <p:cNvPr id="61450" name="Freeform 10"/>
            <p:cNvSpPr>
              <a:spLocks/>
            </p:cNvSpPr>
            <p:nvPr/>
          </p:nvSpPr>
          <p:spPr bwMode="auto">
            <a:xfrm>
              <a:off x="3440" y="2444"/>
              <a:ext cx="613" cy="476"/>
            </a:xfrm>
            <a:custGeom>
              <a:avLst/>
              <a:gdLst/>
              <a:ahLst/>
              <a:cxnLst>
                <a:cxn ang="0">
                  <a:pos x="1162" y="0"/>
                </a:cxn>
                <a:cxn ang="0">
                  <a:pos x="578" y="95"/>
                </a:cxn>
                <a:cxn ang="0">
                  <a:pos x="372" y="15"/>
                </a:cxn>
                <a:cxn ang="0">
                  <a:pos x="160" y="195"/>
                </a:cxn>
                <a:cxn ang="0">
                  <a:pos x="81" y="268"/>
                </a:cxn>
                <a:cxn ang="0">
                  <a:pos x="0" y="472"/>
                </a:cxn>
                <a:cxn ang="0">
                  <a:pos x="345" y="363"/>
                </a:cxn>
                <a:cxn ang="0">
                  <a:pos x="506" y="636"/>
                </a:cxn>
                <a:cxn ang="0">
                  <a:pos x="600" y="780"/>
                </a:cxn>
                <a:cxn ang="0">
                  <a:pos x="612" y="1044"/>
                </a:cxn>
                <a:cxn ang="0">
                  <a:pos x="810" y="1332"/>
                </a:cxn>
                <a:cxn ang="0">
                  <a:pos x="1119" y="1618"/>
                </a:cxn>
                <a:cxn ang="0">
                  <a:pos x="982" y="1421"/>
                </a:cxn>
                <a:cxn ang="0">
                  <a:pos x="1257" y="1605"/>
                </a:cxn>
                <a:cxn ang="0">
                  <a:pos x="1374" y="1723"/>
                </a:cxn>
                <a:cxn ang="0">
                  <a:pos x="1756" y="1674"/>
                </a:cxn>
                <a:cxn ang="0">
                  <a:pos x="1938" y="1674"/>
                </a:cxn>
                <a:cxn ang="0">
                  <a:pos x="2153" y="1729"/>
                </a:cxn>
                <a:cxn ang="0">
                  <a:pos x="2254" y="1774"/>
                </a:cxn>
                <a:cxn ang="0">
                  <a:pos x="2279" y="2031"/>
                </a:cxn>
                <a:cxn ang="0">
                  <a:pos x="2313" y="2173"/>
                </a:cxn>
                <a:cxn ang="0">
                  <a:pos x="2347" y="2157"/>
                </a:cxn>
                <a:cxn ang="0">
                  <a:pos x="2401" y="2122"/>
                </a:cxn>
                <a:cxn ang="0">
                  <a:pos x="2473" y="2055"/>
                </a:cxn>
                <a:cxn ang="0">
                  <a:pos x="2554" y="1955"/>
                </a:cxn>
                <a:cxn ang="0">
                  <a:pos x="2638" y="1809"/>
                </a:cxn>
                <a:cxn ang="0">
                  <a:pos x="2714" y="1614"/>
                </a:cxn>
                <a:cxn ang="0">
                  <a:pos x="2775" y="1359"/>
                </a:cxn>
                <a:cxn ang="0">
                  <a:pos x="2579" y="1206"/>
                </a:cxn>
                <a:cxn ang="0">
                  <a:pos x="2247" y="1512"/>
                </a:cxn>
                <a:cxn ang="0">
                  <a:pos x="2076" y="1660"/>
                </a:cxn>
                <a:cxn ang="0">
                  <a:pos x="1902" y="1576"/>
                </a:cxn>
                <a:cxn ang="0">
                  <a:pos x="1898" y="1412"/>
                </a:cxn>
                <a:cxn ang="0">
                  <a:pos x="1726" y="1574"/>
                </a:cxn>
                <a:cxn ang="0">
                  <a:pos x="1523" y="1439"/>
                </a:cxn>
                <a:cxn ang="0">
                  <a:pos x="1841" y="1106"/>
                </a:cxn>
                <a:cxn ang="0">
                  <a:pos x="1995" y="1215"/>
                </a:cxn>
                <a:cxn ang="0">
                  <a:pos x="1900" y="933"/>
                </a:cxn>
                <a:cxn ang="0">
                  <a:pos x="1913" y="676"/>
                </a:cxn>
                <a:cxn ang="0">
                  <a:pos x="1909" y="439"/>
                </a:cxn>
                <a:cxn ang="0">
                  <a:pos x="2001" y="283"/>
                </a:cxn>
                <a:cxn ang="0">
                  <a:pos x="1902" y="374"/>
                </a:cxn>
                <a:cxn ang="0">
                  <a:pos x="1862" y="246"/>
                </a:cxn>
                <a:cxn ang="0">
                  <a:pos x="1722" y="59"/>
                </a:cxn>
                <a:cxn ang="0">
                  <a:pos x="1539" y="79"/>
                </a:cxn>
                <a:cxn ang="0">
                  <a:pos x="1379" y="113"/>
                </a:cxn>
                <a:cxn ang="0">
                  <a:pos x="1548" y="394"/>
                </a:cxn>
                <a:cxn ang="0">
                  <a:pos x="1426" y="326"/>
                </a:cxn>
                <a:cxn ang="0">
                  <a:pos x="1178" y="314"/>
                </a:cxn>
                <a:cxn ang="0">
                  <a:pos x="1250" y="110"/>
                </a:cxn>
              </a:cxnLst>
              <a:rect l="0" t="0" r="r" b="b"/>
              <a:pathLst>
                <a:path w="2800" h="2175">
                  <a:moveTo>
                    <a:pt x="1250" y="110"/>
                  </a:moveTo>
                  <a:lnTo>
                    <a:pt x="1162" y="0"/>
                  </a:lnTo>
                  <a:lnTo>
                    <a:pt x="918" y="104"/>
                  </a:lnTo>
                  <a:lnTo>
                    <a:pt x="578" y="95"/>
                  </a:lnTo>
                  <a:lnTo>
                    <a:pt x="506" y="102"/>
                  </a:lnTo>
                  <a:lnTo>
                    <a:pt x="372" y="15"/>
                  </a:lnTo>
                  <a:lnTo>
                    <a:pt x="230" y="164"/>
                  </a:lnTo>
                  <a:lnTo>
                    <a:pt x="160" y="195"/>
                  </a:lnTo>
                  <a:lnTo>
                    <a:pt x="144" y="241"/>
                  </a:lnTo>
                  <a:lnTo>
                    <a:pt x="81" y="268"/>
                  </a:lnTo>
                  <a:lnTo>
                    <a:pt x="81" y="363"/>
                  </a:lnTo>
                  <a:lnTo>
                    <a:pt x="0" y="472"/>
                  </a:lnTo>
                  <a:lnTo>
                    <a:pt x="68" y="483"/>
                  </a:lnTo>
                  <a:lnTo>
                    <a:pt x="345" y="363"/>
                  </a:lnTo>
                  <a:lnTo>
                    <a:pt x="454" y="481"/>
                  </a:lnTo>
                  <a:lnTo>
                    <a:pt x="506" y="636"/>
                  </a:lnTo>
                  <a:lnTo>
                    <a:pt x="625" y="754"/>
                  </a:lnTo>
                  <a:lnTo>
                    <a:pt x="600" y="780"/>
                  </a:lnTo>
                  <a:lnTo>
                    <a:pt x="557" y="780"/>
                  </a:lnTo>
                  <a:lnTo>
                    <a:pt x="612" y="1044"/>
                  </a:lnTo>
                  <a:lnTo>
                    <a:pt x="612" y="1135"/>
                  </a:lnTo>
                  <a:lnTo>
                    <a:pt x="810" y="1332"/>
                  </a:lnTo>
                  <a:lnTo>
                    <a:pt x="950" y="1499"/>
                  </a:lnTo>
                  <a:lnTo>
                    <a:pt x="1119" y="1618"/>
                  </a:lnTo>
                  <a:lnTo>
                    <a:pt x="1110" y="1561"/>
                  </a:lnTo>
                  <a:lnTo>
                    <a:pt x="982" y="1421"/>
                  </a:lnTo>
                  <a:lnTo>
                    <a:pt x="1022" y="1412"/>
                  </a:lnTo>
                  <a:lnTo>
                    <a:pt x="1257" y="1605"/>
                  </a:lnTo>
                  <a:lnTo>
                    <a:pt x="1288" y="1669"/>
                  </a:lnTo>
                  <a:lnTo>
                    <a:pt x="1374" y="1723"/>
                  </a:lnTo>
                  <a:lnTo>
                    <a:pt x="1627" y="1727"/>
                  </a:lnTo>
                  <a:lnTo>
                    <a:pt x="1756" y="1674"/>
                  </a:lnTo>
                  <a:lnTo>
                    <a:pt x="1821" y="1709"/>
                  </a:lnTo>
                  <a:lnTo>
                    <a:pt x="1938" y="1674"/>
                  </a:lnTo>
                  <a:lnTo>
                    <a:pt x="2074" y="1740"/>
                  </a:lnTo>
                  <a:lnTo>
                    <a:pt x="2153" y="1729"/>
                  </a:lnTo>
                  <a:lnTo>
                    <a:pt x="2254" y="1680"/>
                  </a:lnTo>
                  <a:lnTo>
                    <a:pt x="2254" y="1774"/>
                  </a:lnTo>
                  <a:lnTo>
                    <a:pt x="2227" y="1966"/>
                  </a:lnTo>
                  <a:lnTo>
                    <a:pt x="2279" y="2031"/>
                  </a:lnTo>
                  <a:lnTo>
                    <a:pt x="2311" y="2175"/>
                  </a:lnTo>
                  <a:lnTo>
                    <a:pt x="2313" y="2173"/>
                  </a:lnTo>
                  <a:lnTo>
                    <a:pt x="2326" y="2168"/>
                  </a:lnTo>
                  <a:lnTo>
                    <a:pt x="2347" y="2157"/>
                  </a:lnTo>
                  <a:lnTo>
                    <a:pt x="2372" y="2142"/>
                  </a:lnTo>
                  <a:lnTo>
                    <a:pt x="2401" y="2122"/>
                  </a:lnTo>
                  <a:lnTo>
                    <a:pt x="2435" y="2093"/>
                  </a:lnTo>
                  <a:lnTo>
                    <a:pt x="2473" y="2055"/>
                  </a:lnTo>
                  <a:lnTo>
                    <a:pt x="2514" y="2011"/>
                  </a:lnTo>
                  <a:lnTo>
                    <a:pt x="2554" y="1955"/>
                  </a:lnTo>
                  <a:lnTo>
                    <a:pt x="2597" y="1889"/>
                  </a:lnTo>
                  <a:lnTo>
                    <a:pt x="2638" y="1809"/>
                  </a:lnTo>
                  <a:lnTo>
                    <a:pt x="2678" y="1718"/>
                  </a:lnTo>
                  <a:lnTo>
                    <a:pt x="2714" y="1614"/>
                  </a:lnTo>
                  <a:lnTo>
                    <a:pt x="2748" y="1494"/>
                  </a:lnTo>
                  <a:lnTo>
                    <a:pt x="2775" y="1359"/>
                  </a:lnTo>
                  <a:lnTo>
                    <a:pt x="2800" y="1208"/>
                  </a:lnTo>
                  <a:lnTo>
                    <a:pt x="2579" y="1206"/>
                  </a:lnTo>
                  <a:lnTo>
                    <a:pt x="2392" y="1368"/>
                  </a:lnTo>
                  <a:lnTo>
                    <a:pt x="2247" y="1512"/>
                  </a:lnTo>
                  <a:lnTo>
                    <a:pt x="2214" y="1596"/>
                  </a:lnTo>
                  <a:lnTo>
                    <a:pt x="2076" y="1660"/>
                  </a:lnTo>
                  <a:lnTo>
                    <a:pt x="2067" y="1527"/>
                  </a:lnTo>
                  <a:lnTo>
                    <a:pt x="1902" y="1576"/>
                  </a:lnTo>
                  <a:lnTo>
                    <a:pt x="1882" y="1510"/>
                  </a:lnTo>
                  <a:lnTo>
                    <a:pt x="1898" y="1412"/>
                  </a:lnTo>
                  <a:lnTo>
                    <a:pt x="1756" y="1470"/>
                  </a:lnTo>
                  <a:lnTo>
                    <a:pt x="1726" y="1574"/>
                  </a:lnTo>
                  <a:lnTo>
                    <a:pt x="1593" y="1552"/>
                  </a:lnTo>
                  <a:lnTo>
                    <a:pt x="1523" y="1439"/>
                  </a:lnTo>
                  <a:lnTo>
                    <a:pt x="1555" y="1272"/>
                  </a:lnTo>
                  <a:lnTo>
                    <a:pt x="1841" y="1106"/>
                  </a:lnTo>
                  <a:lnTo>
                    <a:pt x="1943" y="1219"/>
                  </a:lnTo>
                  <a:lnTo>
                    <a:pt x="1995" y="1215"/>
                  </a:lnTo>
                  <a:lnTo>
                    <a:pt x="1925" y="1053"/>
                  </a:lnTo>
                  <a:lnTo>
                    <a:pt x="1900" y="933"/>
                  </a:lnTo>
                  <a:lnTo>
                    <a:pt x="1988" y="802"/>
                  </a:lnTo>
                  <a:lnTo>
                    <a:pt x="1913" y="676"/>
                  </a:lnTo>
                  <a:lnTo>
                    <a:pt x="1927" y="561"/>
                  </a:lnTo>
                  <a:lnTo>
                    <a:pt x="1909" y="439"/>
                  </a:lnTo>
                  <a:lnTo>
                    <a:pt x="1972" y="439"/>
                  </a:lnTo>
                  <a:lnTo>
                    <a:pt x="2001" y="283"/>
                  </a:lnTo>
                  <a:lnTo>
                    <a:pt x="1943" y="292"/>
                  </a:lnTo>
                  <a:lnTo>
                    <a:pt x="1902" y="374"/>
                  </a:lnTo>
                  <a:lnTo>
                    <a:pt x="1814" y="339"/>
                  </a:lnTo>
                  <a:lnTo>
                    <a:pt x="1862" y="246"/>
                  </a:lnTo>
                  <a:lnTo>
                    <a:pt x="1875" y="93"/>
                  </a:lnTo>
                  <a:lnTo>
                    <a:pt x="1722" y="59"/>
                  </a:lnTo>
                  <a:lnTo>
                    <a:pt x="1591" y="26"/>
                  </a:lnTo>
                  <a:lnTo>
                    <a:pt x="1539" y="79"/>
                  </a:lnTo>
                  <a:lnTo>
                    <a:pt x="1446" y="64"/>
                  </a:lnTo>
                  <a:lnTo>
                    <a:pt x="1379" y="113"/>
                  </a:lnTo>
                  <a:lnTo>
                    <a:pt x="1320" y="115"/>
                  </a:lnTo>
                  <a:lnTo>
                    <a:pt x="1548" y="394"/>
                  </a:lnTo>
                  <a:lnTo>
                    <a:pt x="1483" y="394"/>
                  </a:lnTo>
                  <a:lnTo>
                    <a:pt x="1426" y="326"/>
                  </a:lnTo>
                  <a:lnTo>
                    <a:pt x="1250" y="297"/>
                  </a:lnTo>
                  <a:lnTo>
                    <a:pt x="1178" y="314"/>
                  </a:lnTo>
                  <a:lnTo>
                    <a:pt x="1160" y="168"/>
                  </a:lnTo>
                  <a:lnTo>
                    <a:pt x="1250" y="110"/>
                  </a:lnTo>
                  <a:close/>
                </a:path>
              </a:pathLst>
            </a:custGeom>
            <a:solidFill>
              <a:srgbClr val="339966"/>
            </a:solidFill>
            <a:ln w="9525">
              <a:solidFill>
                <a:srgbClr val="3366FF"/>
              </a:solidFill>
              <a:round/>
              <a:headEnd/>
              <a:tailEnd/>
            </a:ln>
          </p:spPr>
          <p:txBody>
            <a:bodyPr/>
            <a:lstStyle/>
            <a:p>
              <a:endParaRPr lang="en-IE"/>
            </a:p>
          </p:txBody>
        </p:sp>
        <p:sp>
          <p:nvSpPr>
            <p:cNvPr id="61451" name="Freeform 11"/>
            <p:cNvSpPr>
              <a:spLocks/>
            </p:cNvSpPr>
            <p:nvPr/>
          </p:nvSpPr>
          <p:spPr bwMode="auto">
            <a:xfrm>
              <a:off x="3692" y="2441"/>
              <a:ext cx="24" cy="28"/>
            </a:xfrm>
            <a:custGeom>
              <a:avLst/>
              <a:gdLst/>
              <a:ahLst/>
              <a:cxnLst>
                <a:cxn ang="0">
                  <a:pos x="14" y="25"/>
                </a:cxn>
                <a:cxn ang="0">
                  <a:pos x="0" y="20"/>
                </a:cxn>
                <a:cxn ang="0">
                  <a:pos x="88" y="131"/>
                </a:cxn>
                <a:cxn ang="0">
                  <a:pos x="106" y="118"/>
                </a:cxn>
                <a:cxn ang="0">
                  <a:pos x="18" y="7"/>
                </a:cxn>
                <a:cxn ang="0">
                  <a:pos x="5" y="2"/>
                </a:cxn>
                <a:cxn ang="0">
                  <a:pos x="18" y="7"/>
                </a:cxn>
                <a:cxn ang="0">
                  <a:pos x="11" y="0"/>
                </a:cxn>
                <a:cxn ang="0">
                  <a:pos x="5" y="2"/>
                </a:cxn>
                <a:cxn ang="0">
                  <a:pos x="14" y="25"/>
                </a:cxn>
              </a:cxnLst>
              <a:rect l="0" t="0" r="r" b="b"/>
              <a:pathLst>
                <a:path w="106" h="131">
                  <a:moveTo>
                    <a:pt x="14" y="25"/>
                  </a:moveTo>
                  <a:lnTo>
                    <a:pt x="0" y="20"/>
                  </a:lnTo>
                  <a:lnTo>
                    <a:pt x="88" y="131"/>
                  </a:lnTo>
                  <a:lnTo>
                    <a:pt x="106" y="118"/>
                  </a:lnTo>
                  <a:lnTo>
                    <a:pt x="18" y="7"/>
                  </a:lnTo>
                  <a:lnTo>
                    <a:pt x="5" y="2"/>
                  </a:lnTo>
                  <a:lnTo>
                    <a:pt x="18" y="7"/>
                  </a:lnTo>
                  <a:lnTo>
                    <a:pt x="11" y="0"/>
                  </a:lnTo>
                  <a:lnTo>
                    <a:pt x="5" y="2"/>
                  </a:lnTo>
                  <a:lnTo>
                    <a:pt x="14" y="25"/>
                  </a:lnTo>
                  <a:close/>
                </a:path>
              </a:pathLst>
            </a:custGeom>
            <a:solidFill>
              <a:srgbClr val="333333"/>
            </a:solidFill>
            <a:ln w="9525">
              <a:solidFill>
                <a:srgbClr val="3366FF"/>
              </a:solidFill>
              <a:round/>
              <a:headEnd/>
              <a:tailEnd/>
            </a:ln>
          </p:spPr>
          <p:txBody>
            <a:bodyPr/>
            <a:lstStyle/>
            <a:p>
              <a:endParaRPr lang="en-IE"/>
            </a:p>
          </p:txBody>
        </p:sp>
        <p:sp>
          <p:nvSpPr>
            <p:cNvPr id="61452" name="Freeform 12"/>
            <p:cNvSpPr>
              <a:spLocks/>
            </p:cNvSpPr>
            <p:nvPr/>
          </p:nvSpPr>
          <p:spPr bwMode="auto">
            <a:xfrm>
              <a:off x="3640" y="2441"/>
              <a:ext cx="56" cy="28"/>
            </a:xfrm>
            <a:custGeom>
              <a:avLst/>
              <a:gdLst/>
              <a:ahLst/>
              <a:cxnLst>
                <a:cxn ang="0">
                  <a:pos x="4" y="127"/>
                </a:cxn>
                <a:cxn ang="0">
                  <a:pos x="9" y="127"/>
                </a:cxn>
                <a:cxn ang="0">
                  <a:pos x="253" y="23"/>
                </a:cxn>
                <a:cxn ang="0">
                  <a:pos x="244" y="0"/>
                </a:cxn>
                <a:cxn ang="0">
                  <a:pos x="0" y="105"/>
                </a:cxn>
                <a:cxn ang="0">
                  <a:pos x="4" y="105"/>
                </a:cxn>
                <a:cxn ang="0">
                  <a:pos x="4" y="127"/>
                </a:cxn>
                <a:cxn ang="0">
                  <a:pos x="7" y="127"/>
                </a:cxn>
                <a:cxn ang="0">
                  <a:pos x="9" y="127"/>
                </a:cxn>
                <a:cxn ang="0">
                  <a:pos x="4" y="127"/>
                </a:cxn>
              </a:cxnLst>
              <a:rect l="0" t="0" r="r" b="b"/>
              <a:pathLst>
                <a:path w="253" h="127">
                  <a:moveTo>
                    <a:pt x="4" y="127"/>
                  </a:moveTo>
                  <a:lnTo>
                    <a:pt x="9" y="127"/>
                  </a:lnTo>
                  <a:lnTo>
                    <a:pt x="253" y="23"/>
                  </a:lnTo>
                  <a:lnTo>
                    <a:pt x="244" y="0"/>
                  </a:lnTo>
                  <a:lnTo>
                    <a:pt x="0" y="105"/>
                  </a:lnTo>
                  <a:lnTo>
                    <a:pt x="4" y="105"/>
                  </a:lnTo>
                  <a:lnTo>
                    <a:pt x="4" y="127"/>
                  </a:lnTo>
                  <a:lnTo>
                    <a:pt x="7" y="127"/>
                  </a:lnTo>
                  <a:lnTo>
                    <a:pt x="9" y="127"/>
                  </a:lnTo>
                  <a:lnTo>
                    <a:pt x="4" y="127"/>
                  </a:lnTo>
                  <a:close/>
                </a:path>
              </a:pathLst>
            </a:custGeom>
            <a:solidFill>
              <a:srgbClr val="333333"/>
            </a:solidFill>
            <a:ln w="9525">
              <a:solidFill>
                <a:srgbClr val="3366FF"/>
              </a:solidFill>
              <a:round/>
              <a:headEnd/>
              <a:tailEnd/>
            </a:ln>
          </p:spPr>
          <p:txBody>
            <a:bodyPr/>
            <a:lstStyle/>
            <a:p>
              <a:endParaRPr lang="en-IE"/>
            </a:p>
          </p:txBody>
        </p:sp>
        <p:sp>
          <p:nvSpPr>
            <p:cNvPr id="61453" name="Freeform 13"/>
            <p:cNvSpPr>
              <a:spLocks/>
            </p:cNvSpPr>
            <p:nvPr/>
          </p:nvSpPr>
          <p:spPr bwMode="auto">
            <a:xfrm>
              <a:off x="3567" y="2462"/>
              <a:ext cx="74" cy="7"/>
            </a:xfrm>
            <a:custGeom>
              <a:avLst/>
              <a:gdLst/>
              <a:ahLst/>
              <a:cxnLst>
                <a:cxn ang="0">
                  <a:pos x="0" y="22"/>
                </a:cxn>
                <a:cxn ang="0">
                  <a:pos x="0" y="22"/>
                </a:cxn>
                <a:cxn ang="0">
                  <a:pos x="340" y="31"/>
                </a:cxn>
                <a:cxn ang="0">
                  <a:pos x="340" y="9"/>
                </a:cxn>
                <a:cxn ang="0">
                  <a:pos x="0" y="0"/>
                </a:cxn>
                <a:cxn ang="0">
                  <a:pos x="0" y="0"/>
                </a:cxn>
                <a:cxn ang="0">
                  <a:pos x="0" y="22"/>
                </a:cxn>
              </a:cxnLst>
              <a:rect l="0" t="0" r="r" b="b"/>
              <a:pathLst>
                <a:path w="340" h="31">
                  <a:moveTo>
                    <a:pt x="0" y="22"/>
                  </a:moveTo>
                  <a:lnTo>
                    <a:pt x="0" y="22"/>
                  </a:lnTo>
                  <a:lnTo>
                    <a:pt x="340" y="31"/>
                  </a:lnTo>
                  <a:lnTo>
                    <a:pt x="340" y="9"/>
                  </a:lnTo>
                  <a:lnTo>
                    <a:pt x="0" y="0"/>
                  </a:lnTo>
                  <a:lnTo>
                    <a:pt x="0" y="22"/>
                  </a:lnTo>
                  <a:close/>
                </a:path>
              </a:pathLst>
            </a:custGeom>
            <a:solidFill>
              <a:srgbClr val="333333"/>
            </a:solidFill>
            <a:ln w="9525">
              <a:solidFill>
                <a:srgbClr val="3366FF"/>
              </a:solidFill>
              <a:round/>
              <a:headEnd/>
              <a:tailEnd/>
            </a:ln>
          </p:spPr>
          <p:txBody>
            <a:bodyPr/>
            <a:lstStyle/>
            <a:p>
              <a:endParaRPr lang="en-IE"/>
            </a:p>
          </p:txBody>
        </p:sp>
        <p:sp>
          <p:nvSpPr>
            <p:cNvPr id="61454" name="Freeform 14"/>
            <p:cNvSpPr>
              <a:spLocks/>
            </p:cNvSpPr>
            <p:nvPr/>
          </p:nvSpPr>
          <p:spPr bwMode="auto">
            <a:xfrm>
              <a:off x="3549" y="2462"/>
              <a:ext cx="18" cy="6"/>
            </a:xfrm>
            <a:custGeom>
              <a:avLst/>
              <a:gdLst/>
              <a:ahLst/>
              <a:cxnLst>
                <a:cxn ang="0">
                  <a:pos x="0" y="26"/>
                </a:cxn>
                <a:cxn ang="0">
                  <a:pos x="7" y="29"/>
                </a:cxn>
                <a:cxn ang="0">
                  <a:pos x="79" y="22"/>
                </a:cxn>
                <a:cxn ang="0">
                  <a:pos x="79" y="0"/>
                </a:cxn>
                <a:cxn ang="0">
                  <a:pos x="7" y="6"/>
                </a:cxn>
                <a:cxn ang="0">
                  <a:pos x="13" y="9"/>
                </a:cxn>
                <a:cxn ang="0">
                  <a:pos x="0" y="26"/>
                </a:cxn>
                <a:cxn ang="0">
                  <a:pos x="4" y="29"/>
                </a:cxn>
                <a:cxn ang="0">
                  <a:pos x="7" y="29"/>
                </a:cxn>
                <a:cxn ang="0">
                  <a:pos x="0" y="26"/>
                </a:cxn>
              </a:cxnLst>
              <a:rect l="0" t="0" r="r" b="b"/>
              <a:pathLst>
                <a:path w="79" h="29">
                  <a:moveTo>
                    <a:pt x="0" y="26"/>
                  </a:moveTo>
                  <a:lnTo>
                    <a:pt x="7" y="29"/>
                  </a:lnTo>
                  <a:lnTo>
                    <a:pt x="79" y="22"/>
                  </a:lnTo>
                  <a:lnTo>
                    <a:pt x="79" y="0"/>
                  </a:lnTo>
                  <a:lnTo>
                    <a:pt x="7" y="6"/>
                  </a:lnTo>
                  <a:lnTo>
                    <a:pt x="13" y="9"/>
                  </a:lnTo>
                  <a:lnTo>
                    <a:pt x="0" y="26"/>
                  </a:lnTo>
                  <a:lnTo>
                    <a:pt x="4" y="29"/>
                  </a:lnTo>
                  <a:lnTo>
                    <a:pt x="7" y="29"/>
                  </a:lnTo>
                  <a:lnTo>
                    <a:pt x="0" y="26"/>
                  </a:lnTo>
                  <a:close/>
                </a:path>
              </a:pathLst>
            </a:custGeom>
            <a:solidFill>
              <a:srgbClr val="333333"/>
            </a:solidFill>
            <a:ln w="9525">
              <a:solidFill>
                <a:srgbClr val="3366FF"/>
              </a:solidFill>
              <a:round/>
              <a:headEnd/>
              <a:tailEnd/>
            </a:ln>
          </p:spPr>
          <p:txBody>
            <a:bodyPr/>
            <a:lstStyle/>
            <a:p>
              <a:endParaRPr lang="en-IE"/>
            </a:p>
          </p:txBody>
        </p:sp>
        <p:sp>
          <p:nvSpPr>
            <p:cNvPr id="61455" name="Freeform 15"/>
            <p:cNvSpPr>
              <a:spLocks/>
            </p:cNvSpPr>
            <p:nvPr/>
          </p:nvSpPr>
          <p:spPr bwMode="auto">
            <a:xfrm>
              <a:off x="3520" y="2444"/>
              <a:ext cx="32" cy="24"/>
            </a:xfrm>
            <a:custGeom>
              <a:avLst/>
              <a:gdLst/>
              <a:ahLst/>
              <a:cxnLst>
                <a:cxn ang="0">
                  <a:pos x="18" y="22"/>
                </a:cxn>
                <a:cxn ang="0">
                  <a:pos x="3" y="24"/>
                </a:cxn>
                <a:cxn ang="0">
                  <a:pos x="136" y="110"/>
                </a:cxn>
                <a:cxn ang="0">
                  <a:pos x="149" y="93"/>
                </a:cxn>
                <a:cxn ang="0">
                  <a:pos x="16" y="6"/>
                </a:cxn>
                <a:cxn ang="0">
                  <a:pos x="0" y="8"/>
                </a:cxn>
                <a:cxn ang="0">
                  <a:pos x="16" y="6"/>
                </a:cxn>
                <a:cxn ang="0">
                  <a:pos x="9" y="0"/>
                </a:cxn>
                <a:cxn ang="0">
                  <a:pos x="0" y="8"/>
                </a:cxn>
                <a:cxn ang="0">
                  <a:pos x="18" y="22"/>
                </a:cxn>
              </a:cxnLst>
              <a:rect l="0" t="0" r="r" b="b"/>
              <a:pathLst>
                <a:path w="149" h="110">
                  <a:moveTo>
                    <a:pt x="18" y="22"/>
                  </a:moveTo>
                  <a:lnTo>
                    <a:pt x="3" y="24"/>
                  </a:lnTo>
                  <a:lnTo>
                    <a:pt x="136" y="110"/>
                  </a:lnTo>
                  <a:lnTo>
                    <a:pt x="149" y="93"/>
                  </a:lnTo>
                  <a:lnTo>
                    <a:pt x="16" y="6"/>
                  </a:lnTo>
                  <a:lnTo>
                    <a:pt x="0" y="8"/>
                  </a:lnTo>
                  <a:lnTo>
                    <a:pt x="16" y="6"/>
                  </a:lnTo>
                  <a:lnTo>
                    <a:pt x="9" y="0"/>
                  </a:lnTo>
                  <a:lnTo>
                    <a:pt x="0" y="8"/>
                  </a:lnTo>
                  <a:lnTo>
                    <a:pt x="18" y="22"/>
                  </a:lnTo>
                  <a:close/>
                </a:path>
              </a:pathLst>
            </a:custGeom>
            <a:solidFill>
              <a:srgbClr val="333333"/>
            </a:solidFill>
            <a:ln w="9525">
              <a:solidFill>
                <a:srgbClr val="3366FF"/>
              </a:solidFill>
              <a:round/>
              <a:headEnd/>
              <a:tailEnd/>
            </a:ln>
          </p:spPr>
          <p:txBody>
            <a:bodyPr/>
            <a:lstStyle/>
            <a:p>
              <a:endParaRPr lang="en-IE"/>
            </a:p>
          </p:txBody>
        </p:sp>
        <p:sp>
          <p:nvSpPr>
            <p:cNvPr id="61456" name="Freeform 16"/>
            <p:cNvSpPr>
              <a:spLocks/>
            </p:cNvSpPr>
            <p:nvPr/>
          </p:nvSpPr>
          <p:spPr bwMode="auto">
            <a:xfrm>
              <a:off x="3488" y="2445"/>
              <a:ext cx="35" cy="37"/>
            </a:xfrm>
            <a:custGeom>
              <a:avLst/>
              <a:gdLst/>
              <a:ahLst/>
              <a:cxnLst>
                <a:cxn ang="0">
                  <a:pos x="14" y="167"/>
                </a:cxn>
                <a:cxn ang="0">
                  <a:pos x="18" y="162"/>
                </a:cxn>
                <a:cxn ang="0">
                  <a:pos x="160" y="14"/>
                </a:cxn>
                <a:cxn ang="0">
                  <a:pos x="142" y="0"/>
                </a:cxn>
                <a:cxn ang="0">
                  <a:pos x="0" y="149"/>
                </a:cxn>
                <a:cxn ang="0">
                  <a:pos x="5" y="145"/>
                </a:cxn>
                <a:cxn ang="0">
                  <a:pos x="14" y="167"/>
                </a:cxn>
                <a:cxn ang="0">
                  <a:pos x="16" y="165"/>
                </a:cxn>
                <a:cxn ang="0">
                  <a:pos x="18" y="162"/>
                </a:cxn>
                <a:cxn ang="0">
                  <a:pos x="14" y="167"/>
                </a:cxn>
              </a:cxnLst>
              <a:rect l="0" t="0" r="r" b="b"/>
              <a:pathLst>
                <a:path w="160" h="167">
                  <a:moveTo>
                    <a:pt x="14" y="167"/>
                  </a:moveTo>
                  <a:lnTo>
                    <a:pt x="18" y="162"/>
                  </a:lnTo>
                  <a:lnTo>
                    <a:pt x="160" y="14"/>
                  </a:lnTo>
                  <a:lnTo>
                    <a:pt x="142" y="0"/>
                  </a:lnTo>
                  <a:lnTo>
                    <a:pt x="0" y="149"/>
                  </a:lnTo>
                  <a:lnTo>
                    <a:pt x="5" y="145"/>
                  </a:lnTo>
                  <a:lnTo>
                    <a:pt x="14" y="167"/>
                  </a:lnTo>
                  <a:lnTo>
                    <a:pt x="16" y="165"/>
                  </a:lnTo>
                  <a:lnTo>
                    <a:pt x="18" y="162"/>
                  </a:lnTo>
                  <a:lnTo>
                    <a:pt x="14" y="167"/>
                  </a:lnTo>
                  <a:close/>
                </a:path>
              </a:pathLst>
            </a:custGeom>
            <a:solidFill>
              <a:srgbClr val="333333"/>
            </a:solidFill>
            <a:ln w="9525">
              <a:solidFill>
                <a:srgbClr val="3366FF"/>
              </a:solidFill>
              <a:round/>
              <a:headEnd/>
              <a:tailEnd/>
            </a:ln>
          </p:spPr>
          <p:txBody>
            <a:bodyPr/>
            <a:lstStyle/>
            <a:p>
              <a:endParaRPr lang="en-IE"/>
            </a:p>
          </p:txBody>
        </p:sp>
        <p:sp>
          <p:nvSpPr>
            <p:cNvPr id="61457" name="Freeform 17"/>
            <p:cNvSpPr>
              <a:spLocks/>
            </p:cNvSpPr>
            <p:nvPr/>
          </p:nvSpPr>
          <p:spPr bwMode="auto">
            <a:xfrm>
              <a:off x="3473" y="2477"/>
              <a:ext cx="19" cy="12"/>
            </a:xfrm>
            <a:custGeom>
              <a:avLst/>
              <a:gdLst/>
              <a:ahLst/>
              <a:cxnLst>
                <a:cxn ang="0">
                  <a:pos x="23" y="44"/>
                </a:cxn>
                <a:cxn ang="0">
                  <a:pos x="16" y="53"/>
                </a:cxn>
                <a:cxn ang="0">
                  <a:pos x="86" y="22"/>
                </a:cxn>
                <a:cxn ang="0">
                  <a:pos x="77" y="0"/>
                </a:cxn>
                <a:cxn ang="0">
                  <a:pos x="7" y="31"/>
                </a:cxn>
                <a:cxn ang="0">
                  <a:pos x="0" y="39"/>
                </a:cxn>
                <a:cxn ang="0">
                  <a:pos x="7" y="31"/>
                </a:cxn>
                <a:cxn ang="0">
                  <a:pos x="2" y="33"/>
                </a:cxn>
                <a:cxn ang="0">
                  <a:pos x="0" y="39"/>
                </a:cxn>
                <a:cxn ang="0">
                  <a:pos x="23" y="44"/>
                </a:cxn>
              </a:cxnLst>
              <a:rect l="0" t="0" r="r" b="b"/>
              <a:pathLst>
                <a:path w="86" h="53">
                  <a:moveTo>
                    <a:pt x="23" y="44"/>
                  </a:moveTo>
                  <a:lnTo>
                    <a:pt x="16" y="53"/>
                  </a:lnTo>
                  <a:lnTo>
                    <a:pt x="86" y="22"/>
                  </a:lnTo>
                  <a:lnTo>
                    <a:pt x="77" y="0"/>
                  </a:lnTo>
                  <a:lnTo>
                    <a:pt x="7" y="31"/>
                  </a:lnTo>
                  <a:lnTo>
                    <a:pt x="0" y="39"/>
                  </a:lnTo>
                  <a:lnTo>
                    <a:pt x="7" y="31"/>
                  </a:lnTo>
                  <a:lnTo>
                    <a:pt x="2" y="33"/>
                  </a:lnTo>
                  <a:lnTo>
                    <a:pt x="0" y="39"/>
                  </a:lnTo>
                  <a:lnTo>
                    <a:pt x="23" y="44"/>
                  </a:lnTo>
                  <a:close/>
                </a:path>
              </a:pathLst>
            </a:custGeom>
            <a:solidFill>
              <a:srgbClr val="333333"/>
            </a:solidFill>
            <a:ln w="9525">
              <a:solidFill>
                <a:srgbClr val="3366FF"/>
              </a:solidFill>
              <a:round/>
              <a:headEnd/>
              <a:tailEnd/>
            </a:ln>
          </p:spPr>
          <p:txBody>
            <a:bodyPr/>
            <a:lstStyle/>
            <a:p>
              <a:endParaRPr lang="en-IE"/>
            </a:p>
          </p:txBody>
        </p:sp>
        <p:sp>
          <p:nvSpPr>
            <p:cNvPr id="61458" name="Freeform 18"/>
            <p:cNvSpPr>
              <a:spLocks/>
            </p:cNvSpPr>
            <p:nvPr/>
          </p:nvSpPr>
          <p:spPr bwMode="auto">
            <a:xfrm>
              <a:off x="3469" y="2486"/>
              <a:ext cx="9" cy="13"/>
            </a:xfrm>
            <a:custGeom>
              <a:avLst/>
              <a:gdLst/>
              <a:ahLst/>
              <a:cxnLst>
                <a:cxn ang="0">
                  <a:pos x="16" y="60"/>
                </a:cxn>
                <a:cxn ang="0">
                  <a:pos x="23" y="51"/>
                </a:cxn>
                <a:cxn ang="0">
                  <a:pos x="39" y="5"/>
                </a:cxn>
                <a:cxn ang="0">
                  <a:pos x="16" y="0"/>
                </a:cxn>
                <a:cxn ang="0">
                  <a:pos x="0" y="47"/>
                </a:cxn>
                <a:cxn ang="0">
                  <a:pos x="7" y="38"/>
                </a:cxn>
                <a:cxn ang="0">
                  <a:pos x="16" y="60"/>
                </a:cxn>
                <a:cxn ang="0">
                  <a:pos x="21" y="58"/>
                </a:cxn>
                <a:cxn ang="0">
                  <a:pos x="23" y="51"/>
                </a:cxn>
                <a:cxn ang="0">
                  <a:pos x="16" y="60"/>
                </a:cxn>
              </a:cxnLst>
              <a:rect l="0" t="0" r="r" b="b"/>
              <a:pathLst>
                <a:path w="39" h="60">
                  <a:moveTo>
                    <a:pt x="16" y="60"/>
                  </a:moveTo>
                  <a:lnTo>
                    <a:pt x="23" y="51"/>
                  </a:lnTo>
                  <a:lnTo>
                    <a:pt x="39" y="5"/>
                  </a:lnTo>
                  <a:lnTo>
                    <a:pt x="16" y="0"/>
                  </a:lnTo>
                  <a:lnTo>
                    <a:pt x="0" y="47"/>
                  </a:lnTo>
                  <a:lnTo>
                    <a:pt x="7" y="38"/>
                  </a:lnTo>
                  <a:lnTo>
                    <a:pt x="16" y="60"/>
                  </a:lnTo>
                  <a:lnTo>
                    <a:pt x="21" y="58"/>
                  </a:lnTo>
                  <a:lnTo>
                    <a:pt x="23" y="51"/>
                  </a:lnTo>
                  <a:lnTo>
                    <a:pt x="16" y="60"/>
                  </a:lnTo>
                  <a:close/>
                </a:path>
              </a:pathLst>
            </a:custGeom>
            <a:solidFill>
              <a:srgbClr val="333333"/>
            </a:solidFill>
            <a:ln w="9525">
              <a:solidFill>
                <a:srgbClr val="3366FF"/>
              </a:solidFill>
              <a:round/>
              <a:headEnd/>
              <a:tailEnd/>
            </a:ln>
          </p:spPr>
          <p:txBody>
            <a:bodyPr/>
            <a:lstStyle/>
            <a:p>
              <a:endParaRPr lang="en-IE"/>
            </a:p>
          </p:txBody>
        </p:sp>
        <p:sp>
          <p:nvSpPr>
            <p:cNvPr id="61459" name="Freeform 19"/>
            <p:cNvSpPr>
              <a:spLocks/>
            </p:cNvSpPr>
            <p:nvPr/>
          </p:nvSpPr>
          <p:spPr bwMode="auto">
            <a:xfrm>
              <a:off x="3455" y="2494"/>
              <a:ext cx="18" cy="11"/>
            </a:xfrm>
            <a:custGeom>
              <a:avLst/>
              <a:gdLst/>
              <a:ahLst/>
              <a:cxnLst>
                <a:cxn ang="0">
                  <a:pos x="23" y="38"/>
                </a:cxn>
                <a:cxn ang="0">
                  <a:pos x="16" y="49"/>
                </a:cxn>
                <a:cxn ang="0">
                  <a:pos x="79" y="22"/>
                </a:cxn>
                <a:cxn ang="0">
                  <a:pos x="70" y="0"/>
                </a:cxn>
                <a:cxn ang="0">
                  <a:pos x="7" y="27"/>
                </a:cxn>
                <a:cxn ang="0">
                  <a:pos x="0" y="38"/>
                </a:cxn>
                <a:cxn ang="0">
                  <a:pos x="7" y="27"/>
                </a:cxn>
                <a:cxn ang="0">
                  <a:pos x="0" y="31"/>
                </a:cxn>
                <a:cxn ang="0">
                  <a:pos x="0" y="38"/>
                </a:cxn>
                <a:cxn ang="0">
                  <a:pos x="23" y="38"/>
                </a:cxn>
              </a:cxnLst>
              <a:rect l="0" t="0" r="r" b="b"/>
              <a:pathLst>
                <a:path w="79" h="49">
                  <a:moveTo>
                    <a:pt x="23" y="38"/>
                  </a:moveTo>
                  <a:lnTo>
                    <a:pt x="16" y="49"/>
                  </a:lnTo>
                  <a:lnTo>
                    <a:pt x="79" y="22"/>
                  </a:lnTo>
                  <a:lnTo>
                    <a:pt x="70" y="0"/>
                  </a:lnTo>
                  <a:lnTo>
                    <a:pt x="7" y="27"/>
                  </a:lnTo>
                  <a:lnTo>
                    <a:pt x="0" y="38"/>
                  </a:lnTo>
                  <a:lnTo>
                    <a:pt x="7" y="27"/>
                  </a:lnTo>
                  <a:lnTo>
                    <a:pt x="0" y="31"/>
                  </a:lnTo>
                  <a:lnTo>
                    <a:pt x="0" y="38"/>
                  </a:lnTo>
                  <a:lnTo>
                    <a:pt x="23" y="38"/>
                  </a:lnTo>
                  <a:close/>
                </a:path>
              </a:pathLst>
            </a:custGeom>
            <a:solidFill>
              <a:srgbClr val="333333"/>
            </a:solidFill>
            <a:ln w="9525">
              <a:solidFill>
                <a:srgbClr val="3366FF"/>
              </a:solidFill>
              <a:round/>
              <a:headEnd/>
              <a:tailEnd/>
            </a:ln>
          </p:spPr>
          <p:txBody>
            <a:bodyPr/>
            <a:lstStyle/>
            <a:p>
              <a:endParaRPr lang="en-IE"/>
            </a:p>
          </p:txBody>
        </p:sp>
        <p:sp>
          <p:nvSpPr>
            <p:cNvPr id="61460" name="Freeform 20"/>
            <p:cNvSpPr>
              <a:spLocks/>
            </p:cNvSpPr>
            <p:nvPr/>
          </p:nvSpPr>
          <p:spPr bwMode="auto">
            <a:xfrm>
              <a:off x="3455" y="2502"/>
              <a:ext cx="5" cy="23"/>
            </a:xfrm>
            <a:custGeom>
              <a:avLst/>
              <a:gdLst/>
              <a:ahLst/>
              <a:cxnLst>
                <a:cxn ang="0">
                  <a:pos x="20" y="102"/>
                </a:cxn>
                <a:cxn ang="0">
                  <a:pos x="23" y="95"/>
                </a:cxn>
                <a:cxn ang="0">
                  <a:pos x="23" y="0"/>
                </a:cxn>
                <a:cxn ang="0">
                  <a:pos x="0" y="0"/>
                </a:cxn>
                <a:cxn ang="0">
                  <a:pos x="0" y="95"/>
                </a:cxn>
                <a:cxn ang="0">
                  <a:pos x="2" y="89"/>
                </a:cxn>
                <a:cxn ang="0">
                  <a:pos x="20" y="102"/>
                </a:cxn>
                <a:cxn ang="0">
                  <a:pos x="23" y="97"/>
                </a:cxn>
                <a:cxn ang="0">
                  <a:pos x="23" y="95"/>
                </a:cxn>
                <a:cxn ang="0">
                  <a:pos x="20" y="102"/>
                </a:cxn>
              </a:cxnLst>
              <a:rect l="0" t="0" r="r" b="b"/>
              <a:pathLst>
                <a:path w="23" h="102">
                  <a:moveTo>
                    <a:pt x="20" y="102"/>
                  </a:moveTo>
                  <a:lnTo>
                    <a:pt x="23" y="95"/>
                  </a:lnTo>
                  <a:lnTo>
                    <a:pt x="23" y="0"/>
                  </a:lnTo>
                  <a:lnTo>
                    <a:pt x="0" y="0"/>
                  </a:lnTo>
                  <a:lnTo>
                    <a:pt x="0" y="95"/>
                  </a:lnTo>
                  <a:lnTo>
                    <a:pt x="2" y="89"/>
                  </a:lnTo>
                  <a:lnTo>
                    <a:pt x="20" y="102"/>
                  </a:lnTo>
                  <a:lnTo>
                    <a:pt x="23" y="97"/>
                  </a:lnTo>
                  <a:lnTo>
                    <a:pt x="23" y="95"/>
                  </a:lnTo>
                  <a:lnTo>
                    <a:pt x="20" y="102"/>
                  </a:lnTo>
                  <a:close/>
                </a:path>
              </a:pathLst>
            </a:custGeom>
            <a:solidFill>
              <a:srgbClr val="333333"/>
            </a:solidFill>
            <a:ln w="9525">
              <a:solidFill>
                <a:srgbClr val="3366FF"/>
              </a:solidFill>
              <a:round/>
              <a:headEnd/>
              <a:tailEnd/>
            </a:ln>
          </p:spPr>
          <p:txBody>
            <a:bodyPr/>
            <a:lstStyle/>
            <a:p>
              <a:endParaRPr lang="en-IE"/>
            </a:p>
          </p:txBody>
        </p:sp>
        <p:sp>
          <p:nvSpPr>
            <p:cNvPr id="61461" name="Freeform 21"/>
            <p:cNvSpPr>
              <a:spLocks/>
            </p:cNvSpPr>
            <p:nvPr/>
          </p:nvSpPr>
          <p:spPr bwMode="auto">
            <a:xfrm>
              <a:off x="3436" y="2522"/>
              <a:ext cx="24" cy="27"/>
            </a:xfrm>
            <a:custGeom>
              <a:avLst/>
              <a:gdLst/>
              <a:ahLst/>
              <a:cxnLst>
                <a:cxn ang="0">
                  <a:pos x="20" y="104"/>
                </a:cxn>
                <a:cxn ang="0">
                  <a:pos x="29" y="122"/>
                </a:cxn>
                <a:cxn ang="0">
                  <a:pos x="110" y="13"/>
                </a:cxn>
                <a:cxn ang="0">
                  <a:pos x="92" y="0"/>
                </a:cxn>
                <a:cxn ang="0">
                  <a:pos x="11" y="108"/>
                </a:cxn>
                <a:cxn ang="0">
                  <a:pos x="20" y="126"/>
                </a:cxn>
                <a:cxn ang="0">
                  <a:pos x="11" y="108"/>
                </a:cxn>
                <a:cxn ang="0">
                  <a:pos x="0" y="124"/>
                </a:cxn>
                <a:cxn ang="0">
                  <a:pos x="20" y="126"/>
                </a:cxn>
                <a:cxn ang="0">
                  <a:pos x="20" y="104"/>
                </a:cxn>
              </a:cxnLst>
              <a:rect l="0" t="0" r="r" b="b"/>
              <a:pathLst>
                <a:path w="110" h="126">
                  <a:moveTo>
                    <a:pt x="20" y="104"/>
                  </a:moveTo>
                  <a:lnTo>
                    <a:pt x="29" y="122"/>
                  </a:lnTo>
                  <a:lnTo>
                    <a:pt x="110" y="13"/>
                  </a:lnTo>
                  <a:lnTo>
                    <a:pt x="92" y="0"/>
                  </a:lnTo>
                  <a:lnTo>
                    <a:pt x="11" y="108"/>
                  </a:lnTo>
                  <a:lnTo>
                    <a:pt x="20" y="126"/>
                  </a:lnTo>
                  <a:lnTo>
                    <a:pt x="11" y="108"/>
                  </a:lnTo>
                  <a:lnTo>
                    <a:pt x="0" y="124"/>
                  </a:lnTo>
                  <a:lnTo>
                    <a:pt x="20" y="126"/>
                  </a:lnTo>
                  <a:lnTo>
                    <a:pt x="20" y="104"/>
                  </a:lnTo>
                  <a:close/>
                </a:path>
              </a:pathLst>
            </a:custGeom>
            <a:solidFill>
              <a:srgbClr val="333333"/>
            </a:solidFill>
            <a:ln w="9525">
              <a:solidFill>
                <a:srgbClr val="3366FF"/>
              </a:solidFill>
              <a:round/>
              <a:headEnd/>
              <a:tailEnd/>
            </a:ln>
          </p:spPr>
          <p:txBody>
            <a:bodyPr/>
            <a:lstStyle/>
            <a:p>
              <a:endParaRPr lang="en-IE"/>
            </a:p>
          </p:txBody>
        </p:sp>
        <p:sp>
          <p:nvSpPr>
            <p:cNvPr id="61462" name="Freeform 22"/>
            <p:cNvSpPr>
              <a:spLocks/>
            </p:cNvSpPr>
            <p:nvPr/>
          </p:nvSpPr>
          <p:spPr bwMode="auto">
            <a:xfrm>
              <a:off x="3440" y="2545"/>
              <a:ext cx="16" cy="7"/>
            </a:xfrm>
            <a:custGeom>
              <a:avLst/>
              <a:gdLst/>
              <a:ahLst/>
              <a:cxnLst>
                <a:cxn ang="0">
                  <a:pos x="63" y="11"/>
                </a:cxn>
                <a:cxn ang="0">
                  <a:pos x="68" y="11"/>
                </a:cxn>
                <a:cxn ang="0">
                  <a:pos x="0" y="0"/>
                </a:cxn>
                <a:cxn ang="0">
                  <a:pos x="0" y="22"/>
                </a:cxn>
                <a:cxn ang="0">
                  <a:pos x="68" y="33"/>
                </a:cxn>
                <a:cxn ang="0">
                  <a:pos x="72" y="33"/>
                </a:cxn>
                <a:cxn ang="0">
                  <a:pos x="68" y="33"/>
                </a:cxn>
                <a:cxn ang="0">
                  <a:pos x="68" y="33"/>
                </a:cxn>
                <a:cxn ang="0">
                  <a:pos x="72" y="33"/>
                </a:cxn>
                <a:cxn ang="0">
                  <a:pos x="63" y="11"/>
                </a:cxn>
              </a:cxnLst>
              <a:rect l="0" t="0" r="r" b="b"/>
              <a:pathLst>
                <a:path w="72" h="33">
                  <a:moveTo>
                    <a:pt x="63" y="11"/>
                  </a:moveTo>
                  <a:lnTo>
                    <a:pt x="68" y="11"/>
                  </a:lnTo>
                  <a:lnTo>
                    <a:pt x="0" y="0"/>
                  </a:lnTo>
                  <a:lnTo>
                    <a:pt x="0" y="22"/>
                  </a:lnTo>
                  <a:lnTo>
                    <a:pt x="68" y="33"/>
                  </a:lnTo>
                  <a:lnTo>
                    <a:pt x="72" y="33"/>
                  </a:lnTo>
                  <a:lnTo>
                    <a:pt x="68" y="33"/>
                  </a:lnTo>
                  <a:lnTo>
                    <a:pt x="72" y="33"/>
                  </a:lnTo>
                  <a:lnTo>
                    <a:pt x="63" y="11"/>
                  </a:lnTo>
                  <a:close/>
                </a:path>
              </a:pathLst>
            </a:custGeom>
            <a:solidFill>
              <a:srgbClr val="333333"/>
            </a:solidFill>
            <a:ln w="9525">
              <a:solidFill>
                <a:srgbClr val="3366FF"/>
              </a:solidFill>
              <a:round/>
              <a:headEnd/>
              <a:tailEnd/>
            </a:ln>
          </p:spPr>
          <p:txBody>
            <a:bodyPr/>
            <a:lstStyle/>
            <a:p>
              <a:endParaRPr lang="en-IE"/>
            </a:p>
          </p:txBody>
        </p:sp>
        <p:sp>
          <p:nvSpPr>
            <p:cNvPr id="61463" name="Freeform 23"/>
            <p:cNvSpPr>
              <a:spLocks/>
            </p:cNvSpPr>
            <p:nvPr/>
          </p:nvSpPr>
          <p:spPr bwMode="auto">
            <a:xfrm>
              <a:off x="3454" y="2520"/>
              <a:ext cx="64" cy="32"/>
            </a:xfrm>
            <a:custGeom>
              <a:avLst/>
              <a:gdLst/>
              <a:ahLst/>
              <a:cxnLst>
                <a:cxn ang="0">
                  <a:pos x="291" y="7"/>
                </a:cxn>
                <a:cxn ang="0">
                  <a:pos x="278" y="2"/>
                </a:cxn>
                <a:cxn ang="0">
                  <a:pos x="0" y="122"/>
                </a:cxn>
                <a:cxn ang="0">
                  <a:pos x="9" y="144"/>
                </a:cxn>
                <a:cxn ang="0">
                  <a:pos x="287" y="24"/>
                </a:cxn>
                <a:cxn ang="0">
                  <a:pos x="273" y="20"/>
                </a:cxn>
                <a:cxn ang="0">
                  <a:pos x="291" y="7"/>
                </a:cxn>
                <a:cxn ang="0">
                  <a:pos x="285" y="0"/>
                </a:cxn>
                <a:cxn ang="0">
                  <a:pos x="278" y="2"/>
                </a:cxn>
                <a:cxn ang="0">
                  <a:pos x="291" y="7"/>
                </a:cxn>
              </a:cxnLst>
              <a:rect l="0" t="0" r="r" b="b"/>
              <a:pathLst>
                <a:path w="291" h="144">
                  <a:moveTo>
                    <a:pt x="291" y="7"/>
                  </a:moveTo>
                  <a:lnTo>
                    <a:pt x="278" y="2"/>
                  </a:lnTo>
                  <a:lnTo>
                    <a:pt x="0" y="122"/>
                  </a:lnTo>
                  <a:lnTo>
                    <a:pt x="9" y="144"/>
                  </a:lnTo>
                  <a:lnTo>
                    <a:pt x="287" y="24"/>
                  </a:lnTo>
                  <a:lnTo>
                    <a:pt x="273" y="20"/>
                  </a:lnTo>
                  <a:lnTo>
                    <a:pt x="291" y="7"/>
                  </a:lnTo>
                  <a:lnTo>
                    <a:pt x="285" y="0"/>
                  </a:lnTo>
                  <a:lnTo>
                    <a:pt x="278" y="2"/>
                  </a:lnTo>
                  <a:lnTo>
                    <a:pt x="291" y="7"/>
                  </a:lnTo>
                  <a:close/>
                </a:path>
              </a:pathLst>
            </a:custGeom>
            <a:solidFill>
              <a:srgbClr val="333333"/>
            </a:solidFill>
            <a:ln w="9525">
              <a:solidFill>
                <a:srgbClr val="3366FF"/>
              </a:solidFill>
              <a:round/>
              <a:headEnd/>
              <a:tailEnd/>
            </a:ln>
          </p:spPr>
          <p:txBody>
            <a:bodyPr/>
            <a:lstStyle/>
            <a:p>
              <a:endParaRPr lang="en-IE"/>
            </a:p>
          </p:txBody>
        </p:sp>
        <p:sp>
          <p:nvSpPr>
            <p:cNvPr id="61464" name="Freeform 24"/>
            <p:cNvSpPr>
              <a:spLocks/>
            </p:cNvSpPr>
            <p:nvPr/>
          </p:nvSpPr>
          <p:spPr bwMode="auto">
            <a:xfrm>
              <a:off x="3514" y="2522"/>
              <a:ext cx="28" cy="28"/>
            </a:xfrm>
            <a:custGeom>
              <a:avLst/>
              <a:gdLst/>
              <a:ahLst/>
              <a:cxnLst>
                <a:cxn ang="0">
                  <a:pos x="129" y="122"/>
                </a:cxn>
                <a:cxn ang="0">
                  <a:pos x="127" y="117"/>
                </a:cxn>
                <a:cxn ang="0">
                  <a:pos x="18" y="0"/>
                </a:cxn>
                <a:cxn ang="0">
                  <a:pos x="0" y="13"/>
                </a:cxn>
                <a:cxn ang="0">
                  <a:pos x="109" y="130"/>
                </a:cxn>
                <a:cxn ang="0">
                  <a:pos x="106" y="126"/>
                </a:cxn>
                <a:cxn ang="0">
                  <a:pos x="129" y="122"/>
                </a:cxn>
                <a:cxn ang="0">
                  <a:pos x="127" y="119"/>
                </a:cxn>
                <a:cxn ang="0">
                  <a:pos x="127" y="117"/>
                </a:cxn>
                <a:cxn ang="0">
                  <a:pos x="129" y="122"/>
                </a:cxn>
              </a:cxnLst>
              <a:rect l="0" t="0" r="r" b="b"/>
              <a:pathLst>
                <a:path w="129" h="130">
                  <a:moveTo>
                    <a:pt x="129" y="122"/>
                  </a:moveTo>
                  <a:lnTo>
                    <a:pt x="127" y="117"/>
                  </a:lnTo>
                  <a:lnTo>
                    <a:pt x="18" y="0"/>
                  </a:lnTo>
                  <a:lnTo>
                    <a:pt x="0" y="13"/>
                  </a:lnTo>
                  <a:lnTo>
                    <a:pt x="109" y="130"/>
                  </a:lnTo>
                  <a:lnTo>
                    <a:pt x="106" y="126"/>
                  </a:lnTo>
                  <a:lnTo>
                    <a:pt x="129" y="122"/>
                  </a:lnTo>
                  <a:lnTo>
                    <a:pt x="127" y="119"/>
                  </a:lnTo>
                  <a:lnTo>
                    <a:pt x="127" y="117"/>
                  </a:lnTo>
                  <a:lnTo>
                    <a:pt x="129" y="122"/>
                  </a:lnTo>
                  <a:close/>
                </a:path>
              </a:pathLst>
            </a:custGeom>
            <a:solidFill>
              <a:srgbClr val="333333"/>
            </a:solidFill>
            <a:ln w="9525">
              <a:solidFill>
                <a:srgbClr val="3366FF"/>
              </a:solidFill>
              <a:round/>
              <a:headEnd/>
              <a:tailEnd/>
            </a:ln>
          </p:spPr>
          <p:txBody>
            <a:bodyPr/>
            <a:lstStyle/>
            <a:p>
              <a:endParaRPr lang="en-IE"/>
            </a:p>
          </p:txBody>
        </p:sp>
        <p:sp>
          <p:nvSpPr>
            <p:cNvPr id="61465" name="Freeform 25"/>
            <p:cNvSpPr>
              <a:spLocks/>
            </p:cNvSpPr>
            <p:nvPr/>
          </p:nvSpPr>
          <p:spPr bwMode="auto">
            <a:xfrm>
              <a:off x="3537" y="2548"/>
              <a:ext cx="16" cy="36"/>
            </a:xfrm>
            <a:custGeom>
              <a:avLst/>
              <a:gdLst/>
              <a:ahLst/>
              <a:cxnLst>
                <a:cxn ang="0">
                  <a:pos x="70" y="150"/>
                </a:cxn>
                <a:cxn ang="0">
                  <a:pos x="75" y="155"/>
                </a:cxn>
                <a:cxn ang="0">
                  <a:pos x="23" y="0"/>
                </a:cxn>
                <a:cxn ang="0">
                  <a:pos x="0" y="4"/>
                </a:cxn>
                <a:cxn ang="0">
                  <a:pos x="52" y="159"/>
                </a:cxn>
                <a:cxn ang="0">
                  <a:pos x="57" y="164"/>
                </a:cxn>
                <a:cxn ang="0">
                  <a:pos x="52" y="159"/>
                </a:cxn>
                <a:cxn ang="0">
                  <a:pos x="54" y="161"/>
                </a:cxn>
                <a:cxn ang="0">
                  <a:pos x="57" y="164"/>
                </a:cxn>
                <a:cxn ang="0">
                  <a:pos x="70" y="150"/>
                </a:cxn>
              </a:cxnLst>
              <a:rect l="0" t="0" r="r" b="b"/>
              <a:pathLst>
                <a:path w="75" h="164">
                  <a:moveTo>
                    <a:pt x="70" y="150"/>
                  </a:moveTo>
                  <a:lnTo>
                    <a:pt x="75" y="155"/>
                  </a:lnTo>
                  <a:lnTo>
                    <a:pt x="23" y="0"/>
                  </a:lnTo>
                  <a:lnTo>
                    <a:pt x="0" y="4"/>
                  </a:lnTo>
                  <a:lnTo>
                    <a:pt x="52" y="159"/>
                  </a:lnTo>
                  <a:lnTo>
                    <a:pt x="57" y="164"/>
                  </a:lnTo>
                  <a:lnTo>
                    <a:pt x="52" y="159"/>
                  </a:lnTo>
                  <a:lnTo>
                    <a:pt x="54" y="161"/>
                  </a:lnTo>
                  <a:lnTo>
                    <a:pt x="57" y="164"/>
                  </a:lnTo>
                  <a:lnTo>
                    <a:pt x="70" y="150"/>
                  </a:lnTo>
                  <a:close/>
                </a:path>
              </a:pathLst>
            </a:custGeom>
            <a:solidFill>
              <a:srgbClr val="333333"/>
            </a:solidFill>
            <a:ln w="9525">
              <a:solidFill>
                <a:srgbClr val="3366FF"/>
              </a:solidFill>
              <a:round/>
              <a:headEnd/>
              <a:tailEnd/>
            </a:ln>
          </p:spPr>
          <p:txBody>
            <a:bodyPr/>
            <a:lstStyle/>
            <a:p>
              <a:endParaRPr lang="en-IE"/>
            </a:p>
          </p:txBody>
        </p:sp>
        <p:sp>
          <p:nvSpPr>
            <p:cNvPr id="61466" name="Freeform 26"/>
            <p:cNvSpPr>
              <a:spLocks/>
            </p:cNvSpPr>
            <p:nvPr/>
          </p:nvSpPr>
          <p:spPr bwMode="auto">
            <a:xfrm>
              <a:off x="3549" y="2581"/>
              <a:ext cx="31" cy="29"/>
            </a:xfrm>
            <a:custGeom>
              <a:avLst/>
              <a:gdLst/>
              <a:ahLst/>
              <a:cxnLst>
                <a:cxn ang="0">
                  <a:pos x="135" y="131"/>
                </a:cxn>
                <a:cxn ang="0">
                  <a:pos x="133" y="118"/>
                </a:cxn>
                <a:cxn ang="0">
                  <a:pos x="13" y="0"/>
                </a:cxn>
                <a:cxn ang="0">
                  <a:pos x="0" y="14"/>
                </a:cxn>
                <a:cxn ang="0">
                  <a:pos x="119" y="131"/>
                </a:cxn>
                <a:cxn ang="0">
                  <a:pos x="117" y="118"/>
                </a:cxn>
                <a:cxn ang="0">
                  <a:pos x="135" y="131"/>
                </a:cxn>
                <a:cxn ang="0">
                  <a:pos x="142" y="125"/>
                </a:cxn>
                <a:cxn ang="0">
                  <a:pos x="133" y="118"/>
                </a:cxn>
                <a:cxn ang="0">
                  <a:pos x="135" y="131"/>
                </a:cxn>
              </a:cxnLst>
              <a:rect l="0" t="0" r="r" b="b"/>
              <a:pathLst>
                <a:path w="142" h="131">
                  <a:moveTo>
                    <a:pt x="135" y="131"/>
                  </a:moveTo>
                  <a:lnTo>
                    <a:pt x="133" y="118"/>
                  </a:lnTo>
                  <a:lnTo>
                    <a:pt x="13" y="0"/>
                  </a:lnTo>
                  <a:lnTo>
                    <a:pt x="0" y="14"/>
                  </a:lnTo>
                  <a:lnTo>
                    <a:pt x="119" y="131"/>
                  </a:lnTo>
                  <a:lnTo>
                    <a:pt x="117" y="118"/>
                  </a:lnTo>
                  <a:lnTo>
                    <a:pt x="135" y="131"/>
                  </a:lnTo>
                  <a:lnTo>
                    <a:pt x="142" y="125"/>
                  </a:lnTo>
                  <a:lnTo>
                    <a:pt x="133" y="118"/>
                  </a:lnTo>
                  <a:lnTo>
                    <a:pt x="135" y="131"/>
                  </a:lnTo>
                  <a:close/>
                </a:path>
              </a:pathLst>
            </a:custGeom>
            <a:solidFill>
              <a:srgbClr val="333333"/>
            </a:solidFill>
            <a:ln w="9525">
              <a:solidFill>
                <a:srgbClr val="3366FF"/>
              </a:solidFill>
              <a:round/>
              <a:headEnd/>
              <a:tailEnd/>
            </a:ln>
          </p:spPr>
          <p:txBody>
            <a:bodyPr/>
            <a:lstStyle/>
            <a:p>
              <a:endParaRPr lang="en-IE"/>
            </a:p>
          </p:txBody>
        </p:sp>
        <p:sp>
          <p:nvSpPr>
            <p:cNvPr id="61467" name="Freeform 27"/>
            <p:cNvSpPr>
              <a:spLocks/>
            </p:cNvSpPr>
            <p:nvPr/>
          </p:nvSpPr>
          <p:spPr bwMode="auto">
            <a:xfrm>
              <a:off x="3569" y="2607"/>
              <a:ext cx="10" cy="10"/>
            </a:xfrm>
            <a:custGeom>
              <a:avLst/>
              <a:gdLst/>
              <a:ahLst/>
              <a:cxnLst>
                <a:cxn ang="0">
                  <a:pos x="9" y="44"/>
                </a:cxn>
                <a:cxn ang="0">
                  <a:pos x="18" y="40"/>
                </a:cxn>
                <a:cxn ang="0">
                  <a:pos x="43" y="13"/>
                </a:cxn>
                <a:cxn ang="0">
                  <a:pos x="25" y="0"/>
                </a:cxn>
                <a:cxn ang="0">
                  <a:pos x="0" y="26"/>
                </a:cxn>
                <a:cxn ang="0">
                  <a:pos x="9" y="22"/>
                </a:cxn>
                <a:cxn ang="0">
                  <a:pos x="9" y="44"/>
                </a:cxn>
                <a:cxn ang="0">
                  <a:pos x="14" y="44"/>
                </a:cxn>
                <a:cxn ang="0">
                  <a:pos x="18" y="40"/>
                </a:cxn>
                <a:cxn ang="0">
                  <a:pos x="9" y="44"/>
                </a:cxn>
              </a:cxnLst>
              <a:rect l="0" t="0" r="r" b="b"/>
              <a:pathLst>
                <a:path w="43" h="44">
                  <a:moveTo>
                    <a:pt x="9" y="44"/>
                  </a:moveTo>
                  <a:lnTo>
                    <a:pt x="18" y="40"/>
                  </a:lnTo>
                  <a:lnTo>
                    <a:pt x="43" y="13"/>
                  </a:lnTo>
                  <a:lnTo>
                    <a:pt x="25" y="0"/>
                  </a:lnTo>
                  <a:lnTo>
                    <a:pt x="0" y="26"/>
                  </a:lnTo>
                  <a:lnTo>
                    <a:pt x="9" y="22"/>
                  </a:lnTo>
                  <a:lnTo>
                    <a:pt x="9" y="44"/>
                  </a:lnTo>
                  <a:lnTo>
                    <a:pt x="14" y="44"/>
                  </a:lnTo>
                  <a:lnTo>
                    <a:pt x="18" y="40"/>
                  </a:lnTo>
                  <a:lnTo>
                    <a:pt x="9" y="44"/>
                  </a:lnTo>
                  <a:close/>
                </a:path>
              </a:pathLst>
            </a:custGeom>
            <a:solidFill>
              <a:srgbClr val="333333"/>
            </a:solidFill>
            <a:ln w="9525">
              <a:solidFill>
                <a:srgbClr val="3366FF"/>
              </a:solidFill>
              <a:round/>
              <a:headEnd/>
              <a:tailEnd/>
            </a:ln>
          </p:spPr>
          <p:txBody>
            <a:bodyPr/>
            <a:lstStyle/>
            <a:p>
              <a:endParaRPr lang="en-IE"/>
            </a:p>
          </p:txBody>
        </p:sp>
        <p:sp>
          <p:nvSpPr>
            <p:cNvPr id="61468" name="Freeform 28"/>
            <p:cNvSpPr>
              <a:spLocks/>
            </p:cNvSpPr>
            <p:nvPr/>
          </p:nvSpPr>
          <p:spPr bwMode="auto">
            <a:xfrm>
              <a:off x="3559" y="2612"/>
              <a:ext cx="12" cy="5"/>
            </a:xfrm>
            <a:custGeom>
              <a:avLst/>
              <a:gdLst/>
              <a:ahLst/>
              <a:cxnLst>
                <a:cxn ang="0">
                  <a:pos x="25" y="9"/>
                </a:cxn>
                <a:cxn ang="0">
                  <a:pos x="13" y="22"/>
                </a:cxn>
                <a:cxn ang="0">
                  <a:pos x="56" y="22"/>
                </a:cxn>
                <a:cxn ang="0">
                  <a:pos x="56" y="0"/>
                </a:cxn>
                <a:cxn ang="0">
                  <a:pos x="13" y="0"/>
                </a:cxn>
                <a:cxn ang="0">
                  <a:pos x="2" y="13"/>
                </a:cxn>
                <a:cxn ang="0">
                  <a:pos x="13" y="0"/>
                </a:cxn>
                <a:cxn ang="0">
                  <a:pos x="0" y="0"/>
                </a:cxn>
                <a:cxn ang="0">
                  <a:pos x="2" y="13"/>
                </a:cxn>
                <a:cxn ang="0">
                  <a:pos x="25" y="9"/>
                </a:cxn>
              </a:cxnLst>
              <a:rect l="0" t="0" r="r" b="b"/>
              <a:pathLst>
                <a:path w="56" h="22">
                  <a:moveTo>
                    <a:pt x="25" y="9"/>
                  </a:moveTo>
                  <a:lnTo>
                    <a:pt x="13" y="22"/>
                  </a:lnTo>
                  <a:lnTo>
                    <a:pt x="56" y="22"/>
                  </a:lnTo>
                  <a:lnTo>
                    <a:pt x="56" y="0"/>
                  </a:lnTo>
                  <a:lnTo>
                    <a:pt x="13" y="0"/>
                  </a:lnTo>
                  <a:lnTo>
                    <a:pt x="2" y="13"/>
                  </a:lnTo>
                  <a:lnTo>
                    <a:pt x="13" y="0"/>
                  </a:lnTo>
                  <a:lnTo>
                    <a:pt x="0" y="0"/>
                  </a:lnTo>
                  <a:lnTo>
                    <a:pt x="2" y="13"/>
                  </a:lnTo>
                  <a:lnTo>
                    <a:pt x="25" y="9"/>
                  </a:lnTo>
                  <a:close/>
                </a:path>
              </a:pathLst>
            </a:custGeom>
            <a:solidFill>
              <a:srgbClr val="333333"/>
            </a:solidFill>
            <a:ln w="9525">
              <a:solidFill>
                <a:srgbClr val="3366FF"/>
              </a:solidFill>
              <a:round/>
              <a:headEnd/>
              <a:tailEnd/>
            </a:ln>
          </p:spPr>
          <p:txBody>
            <a:bodyPr/>
            <a:lstStyle/>
            <a:p>
              <a:endParaRPr lang="en-IE"/>
            </a:p>
          </p:txBody>
        </p:sp>
        <p:sp>
          <p:nvSpPr>
            <p:cNvPr id="61469" name="Freeform 29"/>
            <p:cNvSpPr>
              <a:spLocks/>
            </p:cNvSpPr>
            <p:nvPr/>
          </p:nvSpPr>
          <p:spPr bwMode="auto">
            <a:xfrm>
              <a:off x="3560" y="2614"/>
              <a:ext cx="16" cy="59"/>
            </a:xfrm>
            <a:custGeom>
              <a:avLst/>
              <a:gdLst/>
              <a:ahLst/>
              <a:cxnLst>
                <a:cxn ang="0">
                  <a:pos x="77" y="266"/>
                </a:cxn>
                <a:cxn ang="0">
                  <a:pos x="77" y="264"/>
                </a:cxn>
                <a:cxn ang="0">
                  <a:pos x="23" y="0"/>
                </a:cxn>
                <a:cxn ang="0">
                  <a:pos x="0" y="4"/>
                </a:cxn>
                <a:cxn ang="0">
                  <a:pos x="54" y="268"/>
                </a:cxn>
                <a:cxn ang="0">
                  <a:pos x="54" y="266"/>
                </a:cxn>
                <a:cxn ang="0">
                  <a:pos x="77" y="266"/>
                </a:cxn>
                <a:cxn ang="0">
                  <a:pos x="77" y="266"/>
                </a:cxn>
                <a:cxn ang="0">
                  <a:pos x="77" y="264"/>
                </a:cxn>
                <a:cxn ang="0">
                  <a:pos x="77" y="266"/>
                </a:cxn>
              </a:cxnLst>
              <a:rect l="0" t="0" r="r" b="b"/>
              <a:pathLst>
                <a:path w="77" h="268">
                  <a:moveTo>
                    <a:pt x="77" y="266"/>
                  </a:moveTo>
                  <a:lnTo>
                    <a:pt x="77" y="264"/>
                  </a:lnTo>
                  <a:lnTo>
                    <a:pt x="23" y="0"/>
                  </a:lnTo>
                  <a:lnTo>
                    <a:pt x="0" y="4"/>
                  </a:lnTo>
                  <a:lnTo>
                    <a:pt x="54" y="268"/>
                  </a:lnTo>
                  <a:lnTo>
                    <a:pt x="54" y="266"/>
                  </a:lnTo>
                  <a:lnTo>
                    <a:pt x="77" y="266"/>
                  </a:lnTo>
                  <a:lnTo>
                    <a:pt x="77" y="264"/>
                  </a:lnTo>
                  <a:lnTo>
                    <a:pt x="77" y="266"/>
                  </a:lnTo>
                  <a:close/>
                </a:path>
              </a:pathLst>
            </a:custGeom>
            <a:solidFill>
              <a:srgbClr val="333333"/>
            </a:solidFill>
            <a:ln w="9525">
              <a:solidFill>
                <a:srgbClr val="3366FF"/>
              </a:solidFill>
              <a:round/>
              <a:headEnd/>
              <a:tailEnd/>
            </a:ln>
          </p:spPr>
          <p:txBody>
            <a:bodyPr/>
            <a:lstStyle/>
            <a:p>
              <a:endParaRPr lang="en-IE"/>
            </a:p>
          </p:txBody>
        </p:sp>
        <p:sp>
          <p:nvSpPr>
            <p:cNvPr id="61470" name="Freeform 30"/>
            <p:cNvSpPr>
              <a:spLocks/>
            </p:cNvSpPr>
            <p:nvPr/>
          </p:nvSpPr>
          <p:spPr bwMode="auto">
            <a:xfrm>
              <a:off x="3571" y="2672"/>
              <a:ext cx="5" cy="22"/>
            </a:xfrm>
            <a:custGeom>
              <a:avLst/>
              <a:gdLst/>
              <a:ahLst/>
              <a:cxnLst>
                <a:cxn ang="0">
                  <a:pos x="18" y="84"/>
                </a:cxn>
                <a:cxn ang="0">
                  <a:pos x="23" y="91"/>
                </a:cxn>
                <a:cxn ang="0">
                  <a:pos x="23" y="0"/>
                </a:cxn>
                <a:cxn ang="0">
                  <a:pos x="0" y="0"/>
                </a:cxn>
                <a:cxn ang="0">
                  <a:pos x="0" y="91"/>
                </a:cxn>
                <a:cxn ang="0">
                  <a:pos x="5" y="98"/>
                </a:cxn>
                <a:cxn ang="0">
                  <a:pos x="0" y="91"/>
                </a:cxn>
                <a:cxn ang="0">
                  <a:pos x="0" y="95"/>
                </a:cxn>
                <a:cxn ang="0">
                  <a:pos x="5" y="98"/>
                </a:cxn>
                <a:cxn ang="0">
                  <a:pos x="18" y="84"/>
                </a:cxn>
              </a:cxnLst>
              <a:rect l="0" t="0" r="r" b="b"/>
              <a:pathLst>
                <a:path w="23" h="98">
                  <a:moveTo>
                    <a:pt x="18" y="84"/>
                  </a:moveTo>
                  <a:lnTo>
                    <a:pt x="23" y="91"/>
                  </a:lnTo>
                  <a:lnTo>
                    <a:pt x="23" y="0"/>
                  </a:lnTo>
                  <a:lnTo>
                    <a:pt x="0" y="0"/>
                  </a:lnTo>
                  <a:lnTo>
                    <a:pt x="0" y="91"/>
                  </a:lnTo>
                  <a:lnTo>
                    <a:pt x="5" y="98"/>
                  </a:lnTo>
                  <a:lnTo>
                    <a:pt x="0" y="91"/>
                  </a:lnTo>
                  <a:lnTo>
                    <a:pt x="0" y="95"/>
                  </a:lnTo>
                  <a:lnTo>
                    <a:pt x="5" y="98"/>
                  </a:lnTo>
                  <a:lnTo>
                    <a:pt x="18" y="84"/>
                  </a:lnTo>
                  <a:close/>
                </a:path>
              </a:pathLst>
            </a:custGeom>
            <a:solidFill>
              <a:srgbClr val="333333"/>
            </a:solidFill>
            <a:ln w="9525">
              <a:solidFill>
                <a:srgbClr val="3366FF"/>
              </a:solidFill>
              <a:round/>
              <a:headEnd/>
              <a:tailEnd/>
            </a:ln>
          </p:spPr>
          <p:txBody>
            <a:bodyPr/>
            <a:lstStyle/>
            <a:p>
              <a:endParaRPr lang="en-IE"/>
            </a:p>
          </p:txBody>
        </p:sp>
        <p:sp>
          <p:nvSpPr>
            <p:cNvPr id="61471" name="Freeform 31"/>
            <p:cNvSpPr>
              <a:spLocks/>
            </p:cNvSpPr>
            <p:nvPr/>
          </p:nvSpPr>
          <p:spPr bwMode="auto">
            <a:xfrm>
              <a:off x="3573" y="2691"/>
              <a:ext cx="46" cy="46"/>
            </a:xfrm>
            <a:custGeom>
              <a:avLst/>
              <a:gdLst/>
              <a:ahLst/>
              <a:cxnLst>
                <a:cxn ang="0">
                  <a:pos x="214" y="198"/>
                </a:cxn>
                <a:cxn ang="0">
                  <a:pos x="212" y="198"/>
                </a:cxn>
                <a:cxn ang="0">
                  <a:pos x="13" y="0"/>
                </a:cxn>
                <a:cxn ang="0">
                  <a:pos x="0" y="14"/>
                </a:cxn>
                <a:cxn ang="0">
                  <a:pos x="198" y="211"/>
                </a:cxn>
                <a:cxn ang="0">
                  <a:pos x="196" y="211"/>
                </a:cxn>
                <a:cxn ang="0">
                  <a:pos x="214" y="198"/>
                </a:cxn>
              </a:cxnLst>
              <a:rect l="0" t="0" r="r" b="b"/>
              <a:pathLst>
                <a:path w="214" h="211">
                  <a:moveTo>
                    <a:pt x="214" y="198"/>
                  </a:moveTo>
                  <a:lnTo>
                    <a:pt x="212" y="198"/>
                  </a:lnTo>
                  <a:lnTo>
                    <a:pt x="13" y="0"/>
                  </a:lnTo>
                  <a:lnTo>
                    <a:pt x="0" y="14"/>
                  </a:lnTo>
                  <a:lnTo>
                    <a:pt x="198" y="211"/>
                  </a:lnTo>
                  <a:lnTo>
                    <a:pt x="196" y="211"/>
                  </a:lnTo>
                  <a:lnTo>
                    <a:pt x="214" y="198"/>
                  </a:lnTo>
                  <a:close/>
                </a:path>
              </a:pathLst>
            </a:custGeom>
            <a:solidFill>
              <a:srgbClr val="333333"/>
            </a:solidFill>
            <a:ln w="9525">
              <a:solidFill>
                <a:srgbClr val="3366FF"/>
              </a:solidFill>
              <a:round/>
              <a:headEnd/>
              <a:tailEnd/>
            </a:ln>
          </p:spPr>
          <p:txBody>
            <a:bodyPr/>
            <a:lstStyle/>
            <a:p>
              <a:endParaRPr lang="en-IE"/>
            </a:p>
          </p:txBody>
        </p:sp>
        <p:sp>
          <p:nvSpPr>
            <p:cNvPr id="61472" name="Freeform 32"/>
            <p:cNvSpPr>
              <a:spLocks/>
            </p:cNvSpPr>
            <p:nvPr/>
          </p:nvSpPr>
          <p:spPr bwMode="auto">
            <a:xfrm>
              <a:off x="3615" y="2734"/>
              <a:ext cx="35" cy="40"/>
            </a:xfrm>
            <a:custGeom>
              <a:avLst/>
              <a:gdLst/>
              <a:ahLst/>
              <a:cxnLst>
                <a:cxn ang="0">
                  <a:pos x="156" y="164"/>
                </a:cxn>
                <a:cxn ang="0">
                  <a:pos x="158" y="166"/>
                </a:cxn>
                <a:cxn ang="0">
                  <a:pos x="18" y="0"/>
                </a:cxn>
                <a:cxn ang="0">
                  <a:pos x="0" y="13"/>
                </a:cxn>
                <a:cxn ang="0">
                  <a:pos x="140" y="179"/>
                </a:cxn>
                <a:cxn ang="0">
                  <a:pos x="142" y="181"/>
                </a:cxn>
                <a:cxn ang="0">
                  <a:pos x="140" y="179"/>
                </a:cxn>
                <a:cxn ang="0">
                  <a:pos x="142" y="181"/>
                </a:cxn>
                <a:cxn ang="0">
                  <a:pos x="142" y="181"/>
                </a:cxn>
                <a:cxn ang="0">
                  <a:pos x="156" y="164"/>
                </a:cxn>
              </a:cxnLst>
              <a:rect l="0" t="0" r="r" b="b"/>
              <a:pathLst>
                <a:path w="158" h="181">
                  <a:moveTo>
                    <a:pt x="156" y="164"/>
                  </a:moveTo>
                  <a:lnTo>
                    <a:pt x="158" y="166"/>
                  </a:lnTo>
                  <a:lnTo>
                    <a:pt x="18" y="0"/>
                  </a:lnTo>
                  <a:lnTo>
                    <a:pt x="0" y="13"/>
                  </a:lnTo>
                  <a:lnTo>
                    <a:pt x="140" y="179"/>
                  </a:lnTo>
                  <a:lnTo>
                    <a:pt x="142" y="181"/>
                  </a:lnTo>
                  <a:lnTo>
                    <a:pt x="140" y="179"/>
                  </a:lnTo>
                  <a:lnTo>
                    <a:pt x="142" y="181"/>
                  </a:lnTo>
                  <a:lnTo>
                    <a:pt x="156" y="164"/>
                  </a:lnTo>
                  <a:close/>
                </a:path>
              </a:pathLst>
            </a:custGeom>
            <a:solidFill>
              <a:srgbClr val="333333"/>
            </a:solidFill>
            <a:ln w="9525">
              <a:solidFill>
                <a:srgbClr val="3366FF"/>
              </a:solidFill>
              <a:round/>
              <a:headEnd/>
              <a:tailEnd/>
            </a:ln>
          </p:spPr>
          <p:txBody>
            <a:bodyPr/>
            <a:lstStyle/>
            <a:p>
              <a:endParaRPr lang="en-IE"/>
            </a:p>
          </p:txBody>
        </p:sp>
        <p:sp>
          <p:nvSpPr>
            <p:cNvPr id="61473" name="Freeform 33"/>
            <p:cNvSpPr>
              <a:spLocks/>
            </p:cNvSpPr>
            <p:nvPr/>
          </p:nvSpPr>
          <p:spPr bwMode="auto">
            <a:xfrm>
              <a:off x="3646" y="2770"/>
              <a:ext cx="43" cy="33"/>
            </a:xfrm>
            <a:custGeom>
              <a:avLst/>
              <a:gdLst/>
              <a:ahLst/>
              <a:cxnLst>
                <a:cxn ang="0">
                  <a:pos x="165" y="128"/>
                </a:cxn>
                <a:cxn ang="0">
                  <a:pos x="183" y="119"/>
                </a:cxn>
                <a:cxn ang="0">
                  <a:pos x="14" y="0"/>
                </a:cxn>
                <a:cxn ang="0">
                  <a:pos x="0" y="17"/>
                </a:cxn>
                <a:cxn ang="0">
                  <a:pos x="169" y="137"/>
                </a:cxn>
                <a:cxn ang="0">
                  <a:pos x="188" y="128"/>
                </a:cxn>
                <a:cxn ang="0">
                  <a:pos x="169" y="137"/>
                </a:cxn>
                <a:cxn ang="0">
                  <a:pos x="192" y="153"/>
                </a:cxn>
                <a:cxn ang="0">
                  <a:pos x="188" y="128"/>
                </a:cxn>
                <a:cxn ang="0">
                  <a:pos x="165" y="128"/>
                </a:cxn>
              </a:cxnLst>
              <a:rect l="0" t="0" r="r" b="b"/>
              <a:pathLst>
                <a:path w="192" h="153">
                  <a:moveTo>
                    <a:pt x="165" y="128"/>
                  </a:moveTo>
                  <a:lnTo>
                    <a:pt x="183" y="119"/>
                  </a:lnTo>
                  <a:lnTo>
                    <a:pt x="14" y="0"/>
                  </a:lnTo>
                  <a:lnTo>
                    <a:pt x="0" y="17"/>
                  </a:lnTo>
                  <a:lnTo>
                    <a:pt x="169" y="137"/>
                  </a:lnTo>
                  <a:lnTo>
                    <a:pt x="188" y="128"/>
                  </a:lnTo>
                  <a:lnTo>
                    <a:pt x="169" y="137"/>
                  </a:lnTo>
                  <a:lnTo>
                    <a:pt x="192" y="153"/>
                  </a:lnTo>
                  <a:lnTo>
                    <a:pt x="188" y="128"/>
                  </a:lnTo>
                  <a:lnTo>
                    <a:pt x="165" y="128"/>
                  </a:lnTo>
                  <a:close/>
                </a:path>
              </a:pathLst>
            </a:custGeom>
            <a:solidFill>
              <a:srgbClr val="333333"/>
            </a:solidFill>
            <a:ln w="9525">
              <a:solidFill>
                <a:srgbClr val="3366FF"/>
              </a:solidFill>
              <a:round/>
              <a:headEnd/>
              <a:tailEnd/>
            </a:ln>
          </p:spPr>
          <p:txBody>
            <a:bodyPr/>
            <a:lstStyle/>
            <a:p>
              <a:endParaRPr lang="en-IE"/>
            </a:p>
          </p:txBody>
        </p:sp>
        <p:sp>
          <p:nvSpPr>
            <p:cNvPr id="61474" name="Freeform 34"/>
            <p:cNvSpPr>
              <a:spLocks/>
            </p:cNvSpPr>
            <p:nvPr/>
          </p:nvSpPr>
          <p:spPr bwMode="auto">
            <a:xfrm>
              <a:off x="3681" y="2784"/>
              <a:ext cx="7" cy="14"/>
            </a:xfrm>
            <a:custGeom>
              <a:avLst/>
              <a:gdLst/>
              <a:ahLst/>
              <a:cxnLst>
                <a:cxn ang="0">
                  <a:pos x="2" y="13"/>
                </a:cxn>
                <a:cxn ang="0">
                  <a:pos x="0" y="7"/>
                </a:cxn>
                <a:cxn ang="0">
                  <a:pos x="9" y="64"/>
                </a:cxn>
                <a:cxn ang="0">
                  <a:pos x="32" y="64"/>
                </a:cxn>
                <a:cxn ang="0">
                  <a:pos x="22" y="7"/>
                </a:cxn>
                <a:cxn ang="0">
                  <a:pos x="20" y="0"/>
                </a:cxn>
                <a:cxn ang="0">
                  <a:pos x="22" y="7"/>
                </a:cxn>
                <a:cxn ang="0">
                  <a:pos x="22" y="2"/>
                </a:cxn>
                <a:cxn ang="0">
                  <a:pos x="20" y="0"/>
                </a:cxn>
                <a:cxn ang="0">
                  <a:pos x="2" y="13"/>
                </a:cxn>
              </a:cxnLst>
              <a:rect l="0" t="0" r="r" b="b"/>
              <a:pathLst>
                <a:path w="32" h="64">
                  <a:moveTo>
                    <a:pt x="2" y="13"/>
                  </a:moveTo>
                  <a:lnTo>
                    <a:pt x="0" y="7"/>
                  </a:lnTo>
                  <a:lnTo>
                    <a:pt x="9" y="64"/>
                  </a:lnTo>
                  <a:lnTo>
                    <a:pt x="32" y="64"/>
                  </a:lnTo>
                  <a:lnTo>
                    <a:pt x="22" y="7"/>
                  </a:lnTo>
                  <a:lnTo>
                    <a:pt x="20" y="0"/>
                  </a:lnTo>
                  <a:lnTo>
                    <a:pt x="22" y="7"/>
                  </a:lnTo>
                  <a:lnTo>
                    <a:pt x="22" y="2"/>
                  </a:lnTo>
                  <a:lnTo>
                    <a:pt x="20" y="0"/>
                  </a:lnTo>
                  <a:lnTo>
                    <a:pt x="2" y="13"/>
                  </a:lnTo>
                  <a:close/>
                </a:path>
              </a:pathLst>
            </a:custGeom>
            <a:solidFill>
              <a:srgbClr val="333333"/>
            </a:solidFill>
            <a:ln w="9525">
              <a:solidFill>
                <a:srgbClr val="3366FF"/>
              </a:solidFill>
              <a:round/>
              <a:headEnd/>
              <a:tailEnd/>
            </a:ln>
          </p:spPr>
          <p:txBody>
            <a:bodyPr/>
            <a:lstStyle/>
            <a:p>
              <a:endParaRPr lang="en-IE"/>
            </a:p>
          </p:txBody>
        </p:sp>
        <p:sp>
          <p:nvSpPr>
            <p:cNvPr id="61475" name="Freeform 35"/>
            <p:cNvSpPr>
              <a:spLocks/>
            </p:cNvSpPr>
            <p:nvPr/>
          </p:nvSpPr>
          <p:spPr bwMode="auto">
            <a:xfrm>
              <a:off x="3650" y="2752"/>
              <a:ext cx="35" cy="35"/>
            </a:xfrm>
            <a:custGeom>
              <a:avLst/>
              <a:gdLst/>
              <a:ahLst/>
              <a:cxnLst>
                <a:cxn ang="0">
                  <a:pos x="20" y="0"/>
                </a:cxn>
                <a:cxn ang="0">
                  <a:pos x="14" y="18"/>
                </a:cxn>
                <a:cxn ang="0">
                  <a:pos x="142" y="157"/>
                </a:cxn>
                <a:cxn ang="0">
                  <a:pos x="160" y="144"/>
                </a:cxn>
                <a:cxn ang="0">
                  <a:pos x="32" y="4"/>
                </a:cxn>
                <a:cxn ang="0">
                  <a:pos x="25" y="22"/>
                </a:cxn>
                <a:cxn ang="0">
                  <a:pos x="20" y="0"/>
                </a:cxn>
                <a:cxn ang="0">
                  <a:pos x="0" y="4"/>
                </a:cxn>
                <a:cxn ang="0">
                  <a:pos x="14" y="18"/>
                </a:cxn>
                <a:cxn ang="0">
                  <a:pos x="20" y="0"/>
                </a:cxn>
              </a:cxnLst>
              <a:rect l="0" t="0" r="r" b="b"/>
              <a:pathLst>
                <a:path w="160" h="157">
                  <a:moveTo>
                    <a:pt x="20" y="0"/>
                  </a:moveTo>
                  <a:lnTo>
                    <a:pt x="14" y="18"/>
                  </a:lnTo>
                  <a:lnTo>
                    <a:pt x="142" y="157"/>
                  </a:lnTo>
                  <a:lnTo>
                    <a:pt x="160" y="144"/>
                  </a:lnTo>
                  <a:lnTo>
                    <a:pt x="32" y="4"/>
                  </a:lnTo>
                  <a:lnTo>
                    <a:pt x="25" y="22"/>
                  </a:lnTo>
                  <a:lnTo>
                    <a:pt x="20" y="0"/>
                  </a:lnTo>
                  <a:lnTo>
                    <a:pt x="0" y="4"/>
                  </a:lnTo>
                  <a:lnTo>
                    <a:pt x="14" y="18"/>
                  </a:lnTo>
                  <a:lnTo>
                    <a:pt x="20" y="0"/>
                  </a:lnTo>
                  <a:close/>
                </a:path>
              </a:pathLst>
            </a:custGeom>
            <a:solidFill>
              <a:srgbClr val="333333"/>
            </a:solidFill>
            <a:ln w="9525">
              <a:solidFill>
                <a:srgbClr val="3366FF"/>
              </a:solidFill>
              <a:round/>
              <a:headEnd/>
              <a:tailEnd/>
            </a:ln>
          </p:spPr>
          <p:txBody>
            <a:bodyPr/>
            <a:lstStyle/>
            <a:p>
              <a:endParaRPr lang="en-IE"/>
            </a:p>
          </p:txBody>
        </p:sp>
        <p:sp>
          <p:nvSpPr>
            <p:cNvPr id="61476" name="Freeform 36"/>
            <p:cNvSpPr>
              <a:spLocks/>
            </p:cNvSpPr>
            <p:nvPr/>
          </p:nvSpPr>
          <p:spPr bwMode="auto">
            <a:xfrm>
              <a:off x="3654" y="2750"/>
              <a:ext cx="11" cy="7"/>
            </a:xfrm>
            <a:custGeom>
              <a:avLst/>
              <a:gdLst/>
              <a:ahLst/>
              <a:cxnLst>
                <a:cxn ang="0">
                  <a:pos x="50" y="2"/>
                </a:cxn>
                <a:cxn ang="0">
                  <a:pos x="41" y="0"/>
                </a:cxn>
                <a:cxn ang="0">
                  <a:pos x="0" y="9"/>
                </a:cxn>
                <a:cxn ang="0">
                  <a:pos x="5" y="31"/>
                </a:cxn>
                <a:cxn ang="0">
                  <a:pos x="45" y="22"/>
                </a:cxn>
                <a:cxn ang="0">
                  <a:pos x="36" y="20"/>
                </a:cxn>
                <a:cxn ang="0">
                  <a:pos x="50" y="2"/>
                </a:cxn>
                <a:cxn ang="0">
                  <a:pos x="45" y="0"/>
                </a:cxn>
                <a:cxn ang="0">
                  <a:pos x="41" y="0"/>
                </a:cxn>
                <a:cxn ang="0">
                  <a:pos x="50" y="2"/>
                </a:cxn>
              </a:cxnLst>
              <a:rect l="0" t="0" r="r" b="b"/>
              <a:pathLst>
                <a:path w="50" h="31">
                  <a:moveTo>
                    <a:pt x="50" y="2"/>
                  </a:moveTo>
                  <a:lnTo>
                    <a:pt x="41" y="0"/>
                  </a:lnTo>
                  <a:lnTo>
                    <a:pt x="0" y="9"/>
                  </a:lnTo>
                  <a:lnTo>
                    <a:pt x="5" y="31"/>
                  </a:lnTo>
                  <a:lnTo>
                    <a:pt x="45" y="22"/>
                  </a:lnTo>
                  <a:lnTo>
                    <a:pt x="36" y="20"/>
                  </a:lnTo>
                  <a:lnTo>
                    <a:pt x="50" y="2"/>
                  </a:lnTo>
                  <a:lnTo>
                    <a:pt x="45" y="0"/>
                  </a:lnTo>
                  <a:lnTo>
                    <a:pt x="41" y="0"/>
                  </a:lnTo>
                  <a:lnTo>
                    <a:pt x="50" y="2"/>
                  </a:lnTo>
                  <a:close/>
                </a:path>
              </a:pathLst>
            </a:custGeom>
            <a:solidFill>
              <a:srgbClr val="333333"/>
            </a:solidFill>
            <a:ln w="9525">
              <a:solidFill>
                <a:srgbClr val="3366FF"/>
              </a:solidFill>
              <a:round/>
              <a:headEnd/>
              <a:tailEnd/>
            </a:ln>
          </p:spPr>
          <p:txBody>
            <a:bodyPr/>
            <a:lstStyle/>
            <a:p>
              <a:endParaRPr lang="en-IE"/>
            </a:p>
          </p:txBody>
        </p:sp>
        <p:sp>
          <p:nvSpPr>
            <p:cNvPr id="61477" name="Freeform 37"/>
            <p:cNvSpPr>
              <a:spLocks/>
            </p:cNvSpPr>
            <p:nvPr/>
          </p:nvSpPr>
          <p:spPr bwMode="auto">
            <a:xfrm>
              <a:off x="3662" y="2751"/>
              <a:ext cx="56" cy="46"/>
            </a:xfrm>
            <a:custGeom>
              <a:avLst/>
              <a:gdLst/>
              <a:ahLst/>
              <a:cxnLst>
                <a:cxn ang="0">
                  <a:pos x="253" y="198"/>
                </a:cxn>
                <a:cxn ang="0">
                  <a:pos x="249" y="193"/>
                </a:cxn>
                <a:cxn ang="0">
                  <a:pos x="14" y="0"/>
                </a:cxn>
                <a:cxn ang="0">
                  <a:pos x="0" y="18"/>
                </a:cxn>
                <a:cxn ang="0">
                  <a:pos x="235" y="211"/>
                </a:cxn>
                <a:cxn ang="0">
                  <a:pos x="231" y="206"/>
                </a:cxn>
                <a:cxn ang="0">
                  <a:pos x="253" y="198"/>
                </a:cxn>
                <a:cxn ang="0">
                  <a:pos x="251" y="195"/>
                </a:cxn>
                <a:cxn ang="0">
                  <a:pos x="249" y="193"/>
                </a:cxn>
                <a:cxn ang="0">
                  <a:pos x="253" y="198"/>
                </a:cxn>
              </a:cxnLst>
              <a:rect l="0" t="0" r="r" b="b"/>
              <a:pathLst>
                <a:path w="253" h="211">
                  <a:moveTo>
                    <a:pt x="253" y="198"/>
                  </a:moveTo>
                  <a:lnTo>
                    <a:pt x="249" y="193"/>
                  </a:lnTo>
                  <a:lnTo>
                    <a:pt x="14" y="0"/>
                  </a:lnTo>
                  <a:lnTo>
                    <a:pt x="0" y="18"/>
                  </a:lnTo>
                  <a:lnTo>
                    <a:pt x="235" y="211"/>
                  </a:lnTo>
                  <a:lnTo>
                    <a:pt x="231" y="206"/>
                  </a:lnTo>
                  <a:lnTo>
                    <a:pt x="253" y="198"/>
                  </a:lnTo>
                  <a:lnTo>
                    <a:pt x="251" y="195"/>
                  </a:lnTo>
                  <a:lnTo>
                    <a:pt x="249" y="193"/>
                  </a:lnTo>
                  <a:lnTo>
                    <a:pt x="253" y="198"/>
                  </a:lnTo>
                  <a:close/>
                </a:path>
              </a:pathLst>
            </a:custGeom>
            <a:solidFill>
              <a:srgbClr val="333333"/>
            </a:solidFill>
            <a:ln w="9525">
              <a:solidFill>
                <a:srgbClr val="3366FF"/>
              </a:solidFill>
              <a:round/>
              <a:headEnd/>
              <a:tailEnd/>
            </a:ln>
          </p:spPr>
          <p:txBody>
            <a:bodyPr/>
            <a:lstStyle/>
            <a:p>
              <a:endParaRPr lang="en-IE"/>
            </a:p>
          </p:txBody>
        </p:sp>
        <p:sp>
          <p:nvSpPr>
            <p:cNvPr id="61478" name="Freeform 38"/>
            <p:cNvSpPr>
              <a:spLocks/>
            </p:cNvSpPr>
            <p:nvPr/>
          </p:nvSpPr>
          <p:spPr bwMode="auto">
            <a:xfrm>
              <a:off x="3713" y="2794"/>
              <a:ext cx="12" cy="17"/>
            </a:xfrm>
            <a:custGeom>
              <a:avLst/>
              <a:gdLst/>
              <a:ahLst/>
              <a:cxnLst>
                <a:cxn ang="0">
                  <a:pos x="47" y="59"/>
                </a:cxn>
                <a:cxn ang="0">
                  <a:pos x="54" y="64"/>
                </a:cxn>
                <a:cxn ang="0">
                  <a:pos x="22" y="0"/>
                </a:cxn>
                <a:cxn ang="0">
                  <a:pos x="0" y="8"/>
                </a:cxn>
                <a:cxn ang="0">
                  <a:pos x="31" y="73"/>
                </a:cxn>
                <a:cxn ang="0">
                  <a:pos x="38" y="77"/>
                </a:cxn>
                <a:cxn ang="0">
                  <a:pos x="31" y="73"/>
                </a:cxn>
                <a:cxn ang="0">
                  <a:pos x="33" y="75"/>
                </a:cxn>
                <a:cxn ang="0">
                  <a:pos x="38" y="77"/>
                </a:cxn>
                <a:cxn ang="0">
                  <a:pos x="47" y="59"/>
                </a:cxn>
              </a:cxnLst>
              <a:rect l="0" t="0" r="r" b="b"/>
              <a:pathLst>
                <a:path w="54" h="77">
                  <a:moveTo>
                    <a:pt x="47" y="59"/>
                  </a:moveTo>
                  <a:lnTo>
                    <a:pt x="54" y="64"/>
                  </a:lnTo>
                  <a:lnTo>
                    <a:pt x="22" y="0"/>
                  </a:lnTo>
                  <a:lnTo>
                    <a:pt x="0" y="8"/>
                  </a:lnTo>
                  <a:lnTo>
                    <a:pt x="31" y="73"/>
                  </a:lnTo>
                  <a:lnTo>
                    <a:pt x="38" y="77"/>
                  </a:lnTo>
                  <a:lnTo>
                    <a:pt x="31" y="73"/>
                  </a:lnTo>
                  <a:lnTo>
                    <a:pt x="33" y="75"/>
                  </a:lnTo>
                  <a:lnTo>
                    <a:pt x="38" y="77"/>
                  </a:lnTo>
                  <a:lnTo>
                    <a:pt x="47" y="59"/>
                  </a:lnTo>
                  <a:close/>
                </a:path>
              </a:pathLst>
            </a:custGeom>
            <a:solidFill>
              <a:srgbClr val="333333"/>
            </a:solidFill>
            <a:ln w="9525">
              <a:solidFill>
                <a:srgbClr val="3366FF"/>
              </a:solidFill>
              <a:round/>
              <a:headEnd/>
              <a:tailEnd/>
            </a:ln>
          </p:spPr>
          <p:txBody>
            <a:bodyPr/>
            <a:lstStyle/>
            <a:p>
              <a:endParaRPr lang="en-IE"/>
            </a:p>
          </p:txBody>
        </p:sp>
        <p:sp>
          <p:nvSpPr>
            <p:cNvPr id="61479" name="Freeform 39"/>
            <p:cNvSpPr>
              <a:spLocks/>
            </p:cNvSpPr>
            <p:nvPr/>
          </p:nvSpPr>
          <p:spPr bwMode="auto">
            <a:xfrm>
              <a:off x="3721" y="2807"/>
              <a:ext cx="21" cy="16"/>
            </a:xfrm>
            <a:custGeom>
              <a:avLst/>
              <a:gdLst/>
              <a:ahLst/>
              <a:cxnLst>
                <a:cxn ang="0">
                  <a:pos x="90" y="51"/>
                </a:cxn>
                <a:cxn ang="0">
                  <a:pos x="95" y="54"/>
                </a:cxn>
                <a:cxn ang="0">
                  <a:pos x="9" y="0"/>
                </a:cxn>
                <a:cxn ang="0">
                  <a:pos x="0" y="18"/>
                </a:cxn>
                <a:cxn ang="0">
                  <a:pos x="86" y="71"/>
                </a:cxn>
                <a:cxn ang="0">
                  <a:pos x="90" y="74"/>
                </a:cxn>
                <a:cxn ang="0">
                  <a:pos x="86" y="71"/>
                </a:cxn>
                <a:cxn ang="0">
                  <a:pos x="88" y="74"/>
                </a:cxn>
                <a:cxn ang="0">
                  <a:pos x="90" y="74"/>
                </a:cxn>
                <a:cxn ang="0">
                  <a:pos x="90" y="51"/>
                </a:cxn>
              </a:cxnLst>
              <a:rect l="0" t="0" r="r" b="b"/>
              <a:pathLst>
                <a:path w="95" h="74">
                  <a:moveTo>
                    <a:pt x="90" y="51"/>
                  </a:moveTo>
                  <a:lnTo>
                    <a:pt x="95" y="54"/>
                  </a:lnTo>
                  <a:lnTo>
                    <a:pt x="9" y="0"/>
                  </a:lnTo>
                  <a:lnTo>
                    <a:pt x="0" y="18"/>
                  </a:lnTo>
                  <a:lnTo>
                    <a:pt x="86" y="71"/>
                  </a:lnTo>
                  <a:lnTo>
                    <a:pt x="90" y="74"/>
                  </a:lnTo>
                  <a:lnTo>
                    <a:pt x="86" y="71"/>
                  </a:lnTo>
                  <a:lnTo>
                    <a:pt x="88" y="74"/>
                  </a:lnTo>
                  <a:lnTo>
                    <a:pt x="90" y="74"/>
                  </a:lnTo>
                  <a:lnTo>
                    <a:pt x="90" y="51"/>
                  </a:lnTo>
                  <a:close/>
                </a:path>
              </a:pathLst>
            </a:custGeom>
            <a:solidFill>
              <a:srgbClr val="333333"/>
            </a:solidFill>
            <a:ln w="9525">
              <a:solidFill>
                <a:srgbClr val="3366FF"/>
              </a:solidFill>
              <a:round/>
              <a:headEnd/>
              <a:tailEnd/>
            </a:ln>
          </p:spPr>
          <p:txBody>
            <a:bodyPr/>
            <a:lstStyle/>
            <a:p>
              <a:endParaRPr lang="en-IE"/>
            </a:p>
          </p:txBody>
        </p:sp>
        <p:sp>
          <p:nvSpPr>
            <p:cNvPr id="61480" name="Freeform 40"/>
            <p:cNvSpPr>
              <a:spLocks/>
            </p:cNvSpPr>
            <p:nvPr/>
          </p:nvSpPr>
          <p:spPr bwMode="auto">
            <a:xfrm>
              <a:off x="3741" y="2818"/>
              <a:ext cx="56" cy="6"/>
            </a:xfrm>
            <a:custGeom>
              <a:avLst/>
              <a:gdLst/>
              <a:ahLst/>
              <a:cxnLst>
                <a:cxn ang="0">
                  <a:pos x="248" y="5"/>
                </a:cxn>
                <a:cxn ang="0">
                  <a:pos x="253" y="5"/>
                </a:cxn>
                <a:cxn ang="0">
                  <a:pos x="0" y="0"/>
                </a:cxn>
                <a:cxn ang="0">
                  <a:pos x="0" y="23"/>
                </a:cxn>
                <a:cxn ang="0">
                  <a:pos x="253" y="27"/>
                </a:cxn>
                <a:cxn ang="0">
                  <a:pos x="257" y="27"/>
                </a:cxn>
                <a:cxn ang="0">
                  <a:pos x="253" y="27"/>
                </a:cxn>
                <a:cxn ang="0">
                  <a:pos x="255" y="27"/>
                </a:cxn>
                <a:cxn ang="0">
                  <a:pos x="257" y="27"/>
                </a:cxn>
                <a:cxn ang="0">
                  <a:pos x="248" y="5"/>
                </a:cxn>
              </a:cxnLst>
              <a:rect l="0" t="0" r="r" b="b"/>
              <a:pathLst>
                <a:path w="257" h="27">
                  <a:moveTo>
                    <a:pt x="248" y="5"/>
                  </a:moveTo>
                  <a:lnTo>
                    <a:pt x="253" y="5"/>
                  </a:lnTo>
                  <a:lnTo>
                    <a:pt x="0" y="0"/>
                  </a:lnTo>
                  <a:lnTo>
                    <a:pt x="0" y="23"/>
                  </a:lnTo>
                  <a:lnTo>
                    <a:pt x="253" y="27"/>
                  </a:lnTo>
                  <a:lnTo>
                    <a:pt x="257" y="27"/>
                  </a:lnTo>
                  <a:lnTo>
                    <a:pt x="253" y="27"/>
                  </a:lnTo>
                  <a:lnTo>
                    <a:pt x="255" y="27"/>
                  </a:lnTo>
                  <a:lnTo>
                    <a:pt x="257" y="27"/>
                  </a:lnTo>
                  <a:lnTo>
                    <a:pt x="248" y="5"/>
                  </a:lnTo>
                  <a:close/>
                </a:path>
              </a:pathLst>
            </a:custGeom>
            <a:solidFill>
              <a:srgbClr val="333333"/>
            </a:solidFill>
            <a:ln w="9525">
              <a:solidFill>
                <a:srgbClr val="3366FF"/>
              </a:solidFill>
              <a:round/>
              <a:headEnd/>
              <a:tailEnd/>
            </a:ln>
          </p:spPr>
          <p:txBody>
            <a:bodyPr/>
            <a:lstStyle/>
            <a:p>
              <a:endParaRPr lang="en-IE"/>
            </a:p>
          </p:txBody>
        </p:sp>
        <p:sp>
          <p:nvSpPr>
            <p:cNvPr id="61481" name="Freeform 41"/>
            <p:cNvSpPr>
              <a:spLocks/>
            </p:cNvSpPr>
            <p:nvPr/>
          </p:nvSpPr>
          <p:spPr bwMode="auto">
            <a:xfrm>
              <a:off x="3795" y="2807"/>
              <a:ext cx="30" cy="17"/>
            </a:xfrm>
            <a:custGeom>
              <a:avLst/>
              <a:gdLst/>
              <a:ahLst/>
              <a:cxnLst>
                <a:cxn ang="0">
                  <a:pos x="138" y="5"/>
                </a:cxn>
                <a:cxn ang="0">
                  <a:pos x="129" y="3"/>
                </a:cxn>
                <a:cxn ang="0">
                  <a:pos x="0" y="56"/>
                </a:cxn>
                <a:cxn ang="0">
                  <a:pos x="9" y="78"/>
                </a:cxn>
                <a:cxn ang="0">
                  <a:pos x="138" y="25"/>
                </a:cxn>
                <a:cxn ang="0">
                  <a:pos x="129" y="23"/>
                </a:cxn>
                <a:cxn ang="0">
                  <a:pos x="138" y="5"/>
                </a:cxn>
                <a:cxn ang="0">
                  <a:pos x="134" y="0"/>
                </a:cxn>
                <a:cxn ang="0">
                  <a:pos x="129" y="3"/>
                </a:cxn>
                <a:cxn ang="0">
                  <a:pos x="138" y="5"/>
                </a:cxn>
              </a:cxnLst>
              <a:rect l="0" t="0" r="r" b="b"/>
              <a:pathLst>
                <a:path w="138" h="78">
                  <a:moveTo>
                    <a:pt x="138" y="5"/>
                  </a:moveTo>
                  <a:lnTo>
                    <a:pt x="129" y="3"/>
                  </a:lnTo>
                  <a:lnTo>
                    <a:pt x="0" y="56"/>
                  </a:lnTo>
                  <a:lnTo>
                    <a:pt x="9" y="78"/>
                  </a:lnTo>
                  <a:lnTo>
                    <a:pt x="138" y="25"/>
                  </a:lnTo>
                  <a:lnTo>
                    <a:pt x="129" y="23"/>
                  </a:lnTo>
                  <a:lnTo>
                    <a:pt x="138" y="5"/>
                  </a:lnTo>
                  <a:lnTo>
                    <a:pt x="134" y="0"/>
                  </a:lnTo>
                  <a:lnTo>
                    <a:pt x="129" y="3"/>
                  </a:lnTo>
                  <a:lnTo>
                    <a:pt x="138" y="5"/>
                  </a:lnTo>
                  <a:close/>
                </a:path>
              </a:pathLst>
            </a:custGeom>
            <a:solidFill>
              <a:srgbClr val="333333"/>
            </a:solidFill>
            <a:ln w="9525">
              <a:solidFill>
                <a:srgbClr val="3366FF"/>
              </a:solidFill>
              <a:round/>
              <a:headEnd/>
              <a:tailEnd/>
            </a:ln>
          </p:spPr>
          <p:txBody>
            <a:bodyPr/>
            <a:lstStyle/>
            <a:p>
              <a:endParaRPr lang="en-IE"/>
            </a:p>
          </p:txBody>
        </p:sp>
        <p:sp>
          <p:nvSpPr>
            <p:cNvPr id="61482" name="Freeform 42"/>
            <p:cNvSpPr>
              <a:spLocks/>
            </p:cNvSpPr>
            <p:nvPr/>
          </p:nvSpPr>
          <p:spPr bwMode="auto">
            <a:xfrm>
              <a:off x="3823" y="2808"/>
              <a:ext cx="17" cy="12"/>
            </a:xfrm>
            <a:custGeom>
              <a:avLst/>
              <a:gdLst/>
              <a:ahLst/>
              <a:cxnLst>
                <a:cxn ang="0">
                  <a:pos x="68" y="33"/>
                </a:cxn>
                <a:cxn ang="0">
                  <a:pos x="74" y="35"/>
                </a:cxn>
                <a:cxn ang="0">
                  <a:pos x="9" y="0"/>
                </a:cxn>
                <a:cxn ang="0">
                  <a:pos x="0" y="18"/>
                </a:cxn>
                <a:cxn ang="0">
                  <a:pos x="65" y="53"/>
                </a:cxn>
                <a:cxn ang="0">
                  <a:pos x="72" y="55"/>
                </a:cxn>
                <a:cxn ang="0">
                  <a:pos x="65" y="53"/>
                </a:cxn>
                <a:cxn ang="0">
                  <a:pos x="70" y="55"/>
                </a:cxn>
                <a:cxn ang="0">
                  <a:pos x="72" y="55"/>
                </a:cxn>
                <a:cxn ang="0">
                  <a:pos x="68" y="33"/>
                </a:cxn>
              </a:cxnLst>
              <a:rect l="0" t="0" r="r" b="b"/>
              <a:pathLst>
                <a:path w="74" h="55">
                  <a:moveTo>
                    <a:pt x="68" y="33"/>
                  </a:moveTo>
                  <a:lnTo>
                    <a:pt x="74" y="35"/>
                  </a:lnTo>
                  <a:lnTo>
                    <a:pt x="9" y="0"/>
                  </a:lnTo>
                  <a:lnTo>
                    <a:pt x="0" y="18"/>
                  </a:lnTo>
                  <a:lnTo>
                    <a:pt x="65" y="53"/>
                  </a:lnTo>
                  <a:lnTo>
                    <a:pt x="72" y="55"/>
                  </a:lnTo>
                  <a:lnTo>
                    <a:pt x="65" y="53"/>
                  </a:lnTo>
                  <a:lnTo>
                    <a:pt x="70" y="55"/>
                  </a:lnTo>
                  <a:lnTo>
                    <a:pt x="72" y="55"/>
                  </a:lnTo>
                  <a:lnTo>
                    <a:pt x="68" y="33"/>
                  </a:lnTo>
                  <a:close/>
                </a:path>
              </a:pathLst>
            </a:custGeom>
            <a:solidFill>
              <a:srgbClr val="333333"/>
            </a:solidFill>
            <a:ln w="9525">
              <a:solidFill>
                <a:srgbClr val="3366FF"/>
              </a:solidFill>
              <a:round/>
              <a:headEnd/>
              <a:tailEnd/>
            </a:ln>
          </p:spPr>
          <p:txBody>
            <a:bodyPr/>
            <a:lstStyle/>
            <a:p>
              <a:endParaRPr lang="en-IE"/>
            </a:p>
          </p:txBody>
        </p:sp>
        <p:sp>
          <p:nvSpPr>
            <p:cNvPr id="61483" name="Freeform 43"/>
            <p:cNvSpPr>
              <a:spLocks/>
            </p:cNvSpPr>
            <p:nvPr/>
          </p:nvSpPr>
          <p:spPr bwMode="auto">
            <a:xfrm>
              <a:off x="3838" y="2808"/>
              <a:ext cx="27" cy="12"/>
            </a:xfrm>
            <a:custGeom>
              <a:avLst/>
              <a:gdLst/>
              <a:ahLst/>
              <a:cxnLst>
                <a:cxn ang="0">
                  <a:pos x="124" y="2"/>
                </a:cxn>
                <a:cxn ang="0">
                  <a:pos x="117" y="0"/>
                </a:cxn>
                <a:cxn ang="0">
                  <a:pos x="0" y="35"/>
                </a:cxn>
                <a:cxn ang="0">
                  <a:pos x="4" y="57"/>
                </a:cxn>
                <a:cxn ang="0">
                  <a:pos x="122" y="22"/>
                </a:cxn>
                <a:cxn ang="0">
                  <a:pos x="115" y="20"/>
                </a:cxn>
                <a:cxn ang="0">
                  <a:pos x="124" y="2"/>
                </a:cxn>
                <a:cxn ang="0">
                  <a:pos x="119" y="0"/>
                </a:cxn>
                <a:cxn ang="0">
                  <a:pos x="117" y="0"/>
                </a:cxn>
                <a:cxn ang="0">
                  <a:pos x="124" y="2"/>
                </a:cxn>
              </a:cxnLst>
              <a:rect l="0" t="0" r="r" b="b"/>
              <a:pathLst>
                <a:path w="124" h="57">
                  <a:moveTo>
                    <a:pt x="124" y="2"/>
                  </a:moveTo>
                  <a:lnTo>
                    <a:pt x="117" y="0"/>
                  </a:lnTo>
                  <a:lnTo>
                    <a:pt x="0" y="35"/>
                  </a:lnTo>
                  <a:lnTo>
                    <a:pt x="4" y="57"/>
                  </a:lnTo>
                  <a:lnTo>
                    <a:pt x="122" y="22"/>
                  </a:lnTo>
                  <a:lnTo>
                    <a:pt x="115" y="20"/>
                  </a:lnTo>
                  <a:lnTo>
                    <a:pt x="124" y="2"/>
                  </a:lnTo>
                  <a:lnTo>
                    <a:pt x="119" y="0"/>
                  </a:lnTo>
                  <a:lnTo>
                    <a:pt x="117" y="0"/>
                  </a:lnTo>
                  <a:lnTo>
                    <a:pt x="124" y="2"/>
                  </a:lnTo>
                  <a:close/>
                </a:path>
              </a:pathLst>
            </a:custGeom>
            <a:solidFill>
              <a:srgbClr val="333333"/>
            </a:solidFill>
            <a:ln w="9525">
              <a:solidFill>
                <a:srgbClr val="3366FF"/>
              </a:solidFill>
              <a:round/>
              <a:headEnd/>
              <a:tailEnd/>
            </a:ln>
          </p:spPr>
          <p:txBody>
            <a:bodyPr/>
            <a:lstStyle/>
            <a:p>
              <a:endParaRPr lang="en-IE"/>
            </a:p>
          </p:txBody>
        </p:sp>
        <p:sp>
          <p:nvSpPr>
            <p:cNvPr id="61484" name="Freeform 44"/>
            <p:cNvSpPr>
              <a:spLocks/>
            </p:cNvSpPr>
            <p:nvPr/>
          </p:nvSpPr>
          <p:spPr bwMode="auto">
            <a:xfrm>
              <a:off x="3863" y="2808"/>
              <a:ext cx="32" cy="19"/>
            </a:xfrm>
            <a:custGeom>
              <a:avLst/>
              <a:gdLst/>
              <a:ahLst/>
              <a:cxnLst>
                <a:cxn ang="0">
                  <a:pos x="140" y="64"/>
                </a:cxn>
                <a:cxn ang="0">
                  <a:pos x="144" y="66"/>
                </a:cxn>
                <a:cxn ang="0">
                  <a:pos x="9" y="0"/>
                </a:cxn>
                <a:cxn ang="0">
                  <a:pos x="0" y="18"/>
                </a:cxn>
                <a:cxn ang="0">
                  <a:pos x="135" y="84"/>
                </a:cxn>
                <a:cxn ang="0">
                  <a:pos x="140" y="86"/>
                </a:cxn>
                <a:cxn ang="0">
                  <a:pos x="135" y="84"/>
                </a:cxn>
                <a:cxn ang="0">
                  <a:pos x="140" y="86"/>
                </a:cxn>
                <a:cxn ang="0">
                  <a:pos x="140" y="86"/>
                </a:cxn>
                <a:cxn ang="0">
                  <a:pos x="140" y="64"/>
                </a:cxn>
              </a:cxnLst>
              <a:rect l="0" t="0" r="r" b="b"/>
              <a:pathLst>
                <a:path w="144" h="86">
                  <a:moveTo>
                    <a:pt x="140" y="64"/>
                  </a:moveTo>
                  <a:lnTo>
                    <a:pt x="144" y="66"/>
                  </a:lnTo>
                  <a:lnTo>
                    <a:pt x="9" y="0"/>
                  </a:lnTo>
                  <a:lnTo>
                    <a:pt x="0" y="18"/>
                  </a:lnTo>
                  <a:lnTo>
                    <a:pt x="135" y="84"/>
                  </a:lnTo>
                  <a:lnTo>
                    <a:pt x="140" y="86"/>
                  </a:lnTo>
                  <a:lnTo>
                    <a:pt x="135" y="84"/>
                  </a:lnTo>
                  <a:lnTo>
                    <a:pt x="140" y="86"/>
                  </a:lnTo>
                  <a:lnTo>
                    <a:pt x="140" y="64"/>
                  </a:lnTo>
                  <a:close/>
                </a:path>
              </a:pathLst>
            </a:custGeom>
            <a:solidFill>
              <a:srgbClr val="333333"/>
            </a:solidFill>
            <a:ln w="9525">
              <a:solidFill>
                <a:srgbClr val="3366FF"/>
              </a:solidFill>
              <a:round/>
              <a:headEnd/>
              <a:tailEnd/>
            </a:ln>
          </p:spPr>
          <p:txBody>
            <a:bodyPr/>
            <a:lstStyle/>
            <a:p>
              <a:endParaRPr lang="en-IE"/>
            </a:p>
          </p:txBody>
        </p:sp>
        <p:sp>
          <p:nvSpPr>
            <p:cNvPr id="61485" name="Freeform 45"/>
            <p:cNvSpPr>
              <a:spLocks/>
            </p:cNvSpPr>
            <p:nvPr/>
          </p:nvSpPr>
          <p:spPr bwMode="auto">
            <a:xfrm>
              <a:off x="3894" y="2820"/>
              <a:ext cx="18" cy="7"/>
            </a:xfrm>
            <a:custGeom>
              <a:avLst/>
              <a:gdLst/>
              <a:ahLst/>
              <a:cxnLst>
                <a:cxn ang="0">
                  <a:pos x="74" y="0"/>
                </a:cxn>
                <a:cxn ang="0">
                  <a:pos x="79" y="0"/>
                </a:cxn>
                <a:cxn ang="0">
                  <a:pos x="0" y="11"/>
                </a:cxn>
                <a:cxn ang="0">
                  <a:pos x="0" y="33"/>
                </a:cxn>
                <a:cxn ang="0">
                  <a:pos x="79" y="22"/>
                </a:cxn>
                <a:cxn ang="0">
                  <a:pos x="83" y="22"/>
                </a:cxn>
                <a:cxn ang="0">
                  <a:pos x="79" y="22"/>
                </a:cxn>
                <a:cxn ang="0">
                  <a:pos x="81" y="22"/>
                </a:cxn>
                <a:cxn ang="0">
                  <a:pos x="83" y="22"/>
                </a:cxn>
                <a:cxn ang="0">
                  <a:pos x="74" y="0"/>
                </a:cxn>
              </a:cxnLst>
              <a:rect l="0" t="0" r="r" b="b"/>
              <a:pathLst>
                <a:path w="83" h="33">
                  <a:moveTo>
                    <a:pt x="74" y="0"/>
                  </a:moveTo>
                  <a:lnTo>
                    <a:pt x="79" y="0"/>
                  </a:lnTo>
                  <a:lnTo>
                    <a:pt x="0" y="11"/>
                  </a:lnTo>
                  <a:lnTo>
                    <a:pt x="0" y="33"/>
                  </a:lnTo>
                  <a:lnTo>
                    <a:pt x="79" y="22"/>
                  </a:lnTo>
                  <a:lnTo>
                    <a:pt x="83" y="22"/>
                  </a:lnTo>
                  <a:lnTo>
                    <a:pt x="79" y="22"/>
                  </a:lnTo>
                  <a:lnTo>
                    <a:pt x="81" y="22"/>
                  </a:lnTo>
                  <a:lnTo>
                    <a:pt x="83" y="22"/>
                  </a:lnTo>
                  <a:lnTo>
                    <a:pt x="74" y="0"/>
                  </a:lnTo>
                  <a:close/>
                </a:path>
              </a:pathLst>
            </a:custGeom>
            <a:solidFill>
              <a:srgbClr val="333333"/>
            </a:solidFill>
            <a:ln w="9525">
              <a:solidFill>
                <a:srgbClr val="3366FF"/>
              </a:solidFill>
              <a:round/>
              <a:headEnd/>
              <a:tailEnd/>
            </a:ln>
          </p:spPr>
          <p:txBody>
            <a:bodyPr/>
            <a:lstStyle/>
            <a:p>
              <a:endParaRPr lang="en-IE"/>
            </a:p>
          </p:txBody>
        </p:sp>
        <p:sp>
          <p:nvSpPr>
            <p:cNvPr id="61486" name="Freeform 46"/>
            <p:cNvSpPr>
              <a:spLocks/>
            </p:cNvSpPr>
            <p:nvPr/>
          </p:nvSpPr>
          <p:spPr bwMode="auto">
            <a:xfrm>
              <a:off x="3910" y="2808"/>
              <a:ext cx="26" cy="17"/>
            </a:xfrm>
            <a:custGeom>
              <a:avLst/>
              <a:gdLst/>
              <a:ahLst/>
              <a:cxnLst>
                <a:cxn ang="0">
                  <a:pos x="117" y="17"/>
                </a:cxn>
                <a:cxn ang="0">
                  <a:pos x="102" y="6"/>
                </a:cxn>
                <a:cxn ang="0">
                  <a:pos x="0" y="55"/>
                </a:cxn>
                <a:cxn ang="0">
                  <a:pos x="9" y="77"/>
                </a:cxn>
                <a:cxn ang="0">
                  <a:pos x="111" y="28"/>
                </a:cxn>
                <a:cxn ang="0">
                  <a:pos x="95" y="17"/>
                </a:cxn>
                <a:cxn ang="0">
                  <a:pos x="117" y="17"/>
                </a:cxn>
                <a:cxn ang="0">
                  <a:pos x="117" y="0"/>
                </a:cxn>
                <a:cxn ang="0">
                  <a:pos x="102" y="6"/>
                </a:cxn>
                <a:cxn ang="0">
                  <a:pos x="117" y="17"/>
                </a:cxn>
              </a:cxnLst>
              <a:rect l="0" t="0" r="r" b="b"/>
              <a:pathLst>
                <a:path w="117" h="77">
                  <a:moveTo>
                    <a:pt x="117" y="17"/>
                  </a:moveTo>
                  <a:lnTo>
                    <a:pt x="102" y="6"/>
                  </a:lnTo>
                  <a:lnTo>
                    <a:pt x="0" y="55"/>
                  </a:lnTo>
                  <a:lnTo>
                    <a:pt x="9" y="77"/>
                  </a:lnTo>
                  <a:lnTo>
                    <a:pt x="111" y="28"/>
                  </a:lnTo>
                  <a:lnTo>
                    <a:pt x="95" y="17"/>
                  </a:lnTo>
                  <a:lnTo>
                    <a:pt x="117" y="17"/>
                  </a:lnTo>
                  <a:lnTo>
                    <a:pt x="117" y="0"/>
                  </a:lnTo>
                  <a:lnTo>
                    <a:pt x="102" y="6"/>
                  </a:lnTo>
                  <a:lnTo>
                    <a:pt x="117" y="17"/>
                  </a:lnTo>
                  <a:close/>
                </a:path>
              </a:pathLst>
            </a:custGeom>
            <a:solidFill>
              <a:srgbClr val="333333"/>
            </a:solidFill>
            <a:ln w="9525">
              <a:solidFill>
                <a:srgbClr val="3366FF"/>
              </a:solidFill>
              <a:round/>
              <a:headEnd/>
              <a:tailEnd/>
            </a:ln>
          </p:spPr>
          <p:txBody>
            <a:bodyPr/>
            <a:lstStyle/>
            <a:p>
              <a:endParaRPr lang="en-IE"/>
            </a:p>
          </p:txBody>
        </p:sp>
        <p:sp>
          <p:nvSpPr>
            <p:cNvPr id="61487" name="Freeform 47"/>
            <p:cNvSpPr>
              <a:spLocks/>
            </p:cNvSpPr>
            <p:nvPr/>
          </p:nvSpPr>
          <p:spPr bwMode="auto">
            <a:xfrm>
              <a:off x="3931" y="2811"/>
              <a:ext cx="5" cy="21"/>
            </a:xfrm>
            <a:custGeom>
              <a:avLst/>
              <a:gdLst/>
              <a:ahLst/>
              <a:cxnLst>
                <a:cxn ang="0">
                  <a:pos x="22" y="94"/>
                </a:cxn>
                <a:cxn ang="0">
                  <a:pos x="22" y="94"/>
                </a:cxn>
                <a:cxn ang="0">
                  <a:pos x="22" y="0"/>
                </a:cxn>
                <a:cxn ang="0">
                  <a:pos x="0" y="0"/>
                </a:cxn>
                <a:cxn ang="0">
                  <a:pos x="0" y="94"/>
                </a:cxn>
                <a:cxn ang="0">
                  <a:pos x="0" y="94"/>
                </a:cxn>
                <a:cxn ang="0">
                  <a:pos x="22" y="94"/>
                </a:cxn>
              </a:cxnLst>
              <a:rect l="0" t="0" r="r" b="b"/>
              <a:pathLst>
                <a:path w="22" h="94">
                  <a:moveTo>
                    <a:pt x="22" y="94"/>
                  </a:moveTo>
                  <a:lnTo>
                    <a:pt x="22" y="94"/>
                  </a:lnTo>
                  <a:lnTo>
                    <a:pt x="22" y="0"/>
                  </a:lnTo>
                  <a:lnTo>
                    <a:pt x="0" y="0"/>
                  </a:lnTo>
                  <a:lnTo>
                    <a:pt x="0" y="94"/>
                  </a:lnTo>
                  <a:lnTo>
                    <a:pt x="22" y="94"/>
                  </a:lnTo>
                  <a:close/>
                </a:path>
              </a:pathLst>
            </a:custGeom>
            <a:solidFill>
              <a:srgbClr val="333333"/>
            </a:solidFill>
            <a:ln w="9525">
              <a:solidFill>
                <a:srgbClr val="3366FF"/>
              </a:solidFill>
              <a:round/>
              <a:headEnd/>
              <a:tailEnd/>
            </a:ln>
          </p:spPr>
          <p:txBody>
            <a:bodyPr/>
            <a:lstStyle/>
            <a:p>
              <a:endParaRPr lang="en-IE"/>
            </a:p>
          </p:txBody>
        </p:sp>
        <p:sp>
          <p:nvSpPr>
            <p:cNvPr id="61488" name="Freeform 48"/>
            <p:cNvSpPr>
              <a:spLocks/>
            </p:cNvSpPr>
            <p:nvPr/>
          </p:nvSpPr>
          <p:spPr bwMode="auto">
            <a:xfrm>
              <a:off x="3925" y="2832"/>
              <a:ext cx="11" cy="44"/>
            </a:xfrm>
            <a:custGeom>
              <a:avLst/>
              <a:gdLst/>
              <a:ahLst/>
              <a:cxnLst>
                <a:cxn ang="0">
                  <a:pos x="20" y="186"/>
                </a:cxn>
                <a:cxn ang="0">
                  <a:pos x="22" y="192"/>
                </a:cxn>
                <a:cxn ang="0">
                  <a:pos x="49" y="0"/>
                </a:cxn>
                <a:cxn ang="0">
                  <a:pos x="27" y="0"/>
                </a:cxn>
                <a:cxn ang="0">
                  <a:pos x="0" y="192"/>
                </a:cxn>
                <a:cxn ang="0">
                  <a:pos x="2" y="199"/>
                </a:cxn>
                <a:cxn ang="0">
                  <a:pos x="0" y="192"/>
                </a:cxn>
                <a:cxn ang="0">
                  <a:pos x="0" y="195"/>
                </a:cxn>
                <a:cxn ang="0">
                  <a:pos x="2" y="199"/>
                </a:cxn>
                <a:cxn ang="0">
                  <a:pos x="20" y="186"/>
                </a:cxn>
              </a:cxnLst>
              <a:rect l="0" t="0" r="r" b="b"/>
              <a:pathLst>
                <a:path w="49" h="199">
                  <a:moveTo>
                    <a:pt x="20" y="186"/>
                  </a:moveTo>
                  <a:lnTo>
                    <a:pt x="22" y="192"/>
                  </a:lnTo>
                  <a:lnTo>
                    <a:pt x="49" y="0"/>
                  </a:lnTo>
                  <a:lnTo>
                    <a:pt x="27" y="0"/>
                  </a:lnTo>
                  <a:lnTo>
                    <a:pt x="0" y="192"/>
                  </a:lnTo>
                  <a:lnTo>
                    <a:pt x="2" y="199"/>
                  </a:lnTo>
                  <a:lnTo>
                    <a:pt x="0" y="192"/>
                  </a:lnTo>
                  <a:lnTo>
                    <a:pt x="0" y="195"/>
                  </a:lnTo>
                  <a:lnTo>
                    <a:pt x="2" y="199"/>
                  </a:lnTo>
                  <a:lnTo>
                    <a:pt x="20" y="186"/>
                  </a:lnTo>
                  <a:close/>
                </a:path>
              </a:pathLst>
            </a:custGeom>
            <a:solidFill>
              <a:srgbClr val="333333"/>
            </a:solidFill>
            <a:ln w="9525">
              <a:solidFill>
                <a:srgbClr val="3366FF"/>
              </a:solidFill>
              <a:round/>
              <a:headEnd/>
              <a:tailEnd/>
            </a:ln>
          </p:spPr>
          <p:txBody>
            <a:bodyPr/>
            <a:lstStyle/>
            <a:p>
              <a:endParaRPr lang="en-IE"/>
            </a:p>
          </p:txBody>
        </p:sp>
        <p:sp>
          <p:nvSpPr>
            <p:cNvPr id="61489" name="Freeform 49"/>
            <p:cNvSpPr>
              <a:spLocks/>
            </p:cNvSpPr>
            <p:nvPr/>
          </p:nvSpPr>
          <p:spPr bwMode="auto">
            <a:xfrm>
              <a:off x="3926" y="2873"/>
              <a:ext cx="15" cy="17"/>
            </a:xfrm>
            <a:custGeom>
              <a:avLst/>
              <a:gdLst/>
              <a:ahLst/>
              <a:cxnLst>
                <a:cxn ang="0">
                  <a:pos x="72" y="69"/>
                </a:cxn>
                <a:cxn ang="0">
                  <a:pos x="70" y="64"/>
                </a:cxn>
                <a:cxn ang="0">
                  <a:pos x="18" y="0"/>
                </a:cxn>
                <a:cxn ang="0">
                  <a:pos x="0" y="13"/>
                </a:cxn>
                <a:cxn ang="0">
                  <a:pos x="52" y="77"/>
                </a:cxn>
                <a:cxn ang="0">
                  <a:pos x="50" y="73"/>
                </a:cxn>
                <a:cxn ang="0">
                  <a:pos x="72" y="69"/>
                </a:cxn>
                <a:cxn ang="0">
                  <a:pos x="72" y="66"/>
                </a:cxn>
                <a:cxn ang="0">
                  <a:pos x="70" y="64"/>
                </a:cxn>
                <a:cxn ang="0">
                  <a:pos x="72" y="69"/>
                </a:cxn>
              </a:cxnLst>
              <a:rect l="0" t="0" r="r" b="b"/>
              <a:pathLst>
                <a:path w="72" h="77">
                  <a:moveTo>
                    <a:pt x="72" y="69"/>
                  </a:moveTo>
                  <a:lnTo>
                    <a:pt x="70" y="64"/>
                  </a:lnTo>
                  <a:lnTo>
                    <a:pt x="18" y="0"/>
                  </a:lnTo>
                  <a:lnTo>
                    <a:pt x="0" y="13"/>
                  </a:lnTo>
                  <a:lnTo>
                    <a:pt x="52" y="77"/>
                  </a:lnTo>
                  <a:lnTo>
                    <a:pt x="50" y="73"/>
                  </a:lnTo>
                  <a:lnTo>
                    <a:pt x="72" y="69"/>
                  </a:lnTo>
                  <a:lnTo>
                    <a:pt x="72" y="66"/>
                  </a:lnTo>
                  <a:lnTo>
                    <a:pt x="70" y="64"/>
                  </a:lnTo>
                  <a:lnTo>
                    <a:pt x="72" y="69"/>
                  </a:lnTo>
                  <a:close/>
                </a:path>
              </a:pathLst>
            </a:custGeom>
            <a:solidFill>
              <a:srgbClr val="333333"/>
            </a:solidFill>
            <a:ln w="9525">
              <a:solidFill>
                <a:srgbClr val="3366FF"/>
              </a:solidFill>
              <a:round/>
              <a:headEnd/>
              <a:tailEnd/>
            </a:ln>
          </p:spPr>
          <p:txBody>
            <a:bodyPr/>
            <a:lstStyle/>
            <a:p>
              <a:endParaRPr lang="en-IE"/>
            </a:p>
          </p:txBody>
        </p:sp>
        <p:sp>
          <p:nvSpPr>
            <p:cNvPr id="61490" name="Freeform 50"/>
            <p:cNvSpPr>
              <a:spLocks/>
            </p:cNvSpPr>
            <p:nvPr/>
          </p:nvSpPr>
          <p:spPr bwMode="auto">
            <a:xfrm>
              <a:off x="3936" y="2888"/>
              <a:ext cx="12" cy="37"/>
            </a:xfrm>
            <a:custGeom>
              <a:avLst/>
              <a:gdLst/>
              <a:ahLst/>
              <a:cxnLst>
                <a:cxn ang="0">
                  <a:pos x="36" y="139"/>
                </a:cxn>
                <a:cxn ang="0">
                  <a:pos x="54" y="144"/>
                </a:cxn>
                <a:cxn ang="0">
                  <a:pos x="22" y="0"/>
                </a:cxn>
                <a:cxn ang="0">
                  <a:pos x="0" y="4"/>
                </a:cxn>
                <a:cxn ang="0">
                  <a:pos x="31" y="148"/>
                </a:cxn>
                <a:cxn ang="0">
                  <a:pos x="49" y="153"/>
                </a:cxn>
                <a:cxn ang="0">
                  <a:pos x="31" y="148"/>
                </a:cxn>
                <a:cxn ang="0">
                  <a:pos x="36" y="168"/>
                </a:cxn>
                <a:cxn ang="0">
                  <a:pos x="49" y="153"/>
                </a:cxn>
                <a:cxn ang="0">
                  <a:pos x="36" y="139"/>
                </a:cxn>
              </a:cxnLst>
              <a:rect l="0" t="0" r="r" b="b"/>
              <a:pathLst>
                <a:path w="54" h="168">
                  <a:moveTo>
                    <a:pt x="36" y="139"/>
                  </a:moveTo>
                  <a:lnTo>
                    <a:pt x="54" y="144"/>
                  </a:lnTo>
                  <a:lnTo>
                    <a:pt x="22" y="0"/>
                  </a:lnTo>
                  <a:lnTo>
                    <a:pt x="0" y="4"/>
                  </a:lnTo>
                  <a:lnTo>
                    <a:pt x="31" y="148"/>
                  </a:lnTo>
                  <a:lnTo>
                    <a:pt x="49" y="153"/>
                  </a:lnTo>
                  <a:lnTo>
                    <a:pt x="31" y="148"/>
                  </a:lnTo>
                  <a:lnTo>
                    <a:pt x="36" y="168"/>
                  </a:lnTo>
                  <a:lnTo>
                    <a:pt x="49" y="153"/>
                  </a:lnTo>
                  <a:lnTo>
                    <a:pt x="36" y="139"/>
                  </a:lnTo>
                  <a:close/>
                </a:path>
              </a:pathLst>
            </a:custGeom>
            <a:solidFill>
              <a:srgbClr val="333333"/>
            </a:solidFill>
            <a:ln w="9525">
              <a:solidFill>
                <a:srgbClr val="3366FF"/>
              </a:solidFill>
              <a:round/>
              <a:headEnd/>
              <a:tailEnd/>
            </a:ln>
          </p:spPr>
          <p:txBody>
            <a:bodyPr/>
            <a:lstStyle/>
            <a:p>
              <a:endParaRPr lang="en-IE"/>
            </a:p>
          </p:txBody>
        </p:sp>
        <p:sp>
          <p:nvSpPr>
            <p:cNvPr id="61491" name="Freeform 51"/>
            <p:cNvSpPr>
              <a:spLocks/>
            </p:cNvSpPr>
            <p:nvPr/>
          </p:nvSpPr>
          <p:spPr bwMode="auto">
            <a:xfrm>
              <a:off x="3944" y="2917"/>
              <a:ext cx="4" cy="5"/>
            </a:xfrm>
            <a:custGeom>
              <a:avLst/>
              <a:gdLst/>
              <a:ahLst/>
              <a:cxnLst>
                <a:cxn ang="0">
                  <a:pos x="7" y="0"/>
                </a:cxn>
                <a:cxn ang="0">
                  <a:pos x="2" y="4"/>
                </a:cxn>
                <a:cxn ang="0">
                  <a:pos x="0" y="6"/>
                </a:cxn>
                <a:cxn ang="0">
                  <a:pos x="13" y="20"/>
                </a:cxn>
                <a:cxn ang="0">
                  <a:pos x="16" y="17"/>
                </a:cxn>
                <a:cxn ang="0">
                  <a:pos x="11" y="22"/>
                </a:cxn>
                <a:cxn ang="0">
                  <a:pos x="7" y="0"/>
                </a:cxn>
                <a:cxn ang="0">
                  <a:pos x="4" y="0"/>
                </a:cxn>
                <a:cxn ang="0">
                  <a:pos x="2" y="4"/>
                </a:cxn>
                <a:cxn ang="0">
                  <a:pos x="7" y="0"/>
                </a:cxn>
              </a:cxnLst>
              <a:rect l="0" t="0" r="r" b="b"/>
              <a:pathLst>
                <a:path w="16" h="22">
                  <a:moveTo>
                    <a:pt x="7" y="0"/>
                  </a:moveTo>
                  <a:lnTo>
                    <a:pt x="2" y="4"/>
                  </a:lnTo>
                  <a:lnTo>
                    <a:pt x="0" y="6"/>
                  </a:lnTo>
                  <a:lnTo>
                    <a:pt x="13" y="20"/>
                  </a:lnTo>
                  <a:lnTo>
                    <a:pt x="16" y="17"/>
                  </a:lnTo>
                  <a:lnTo>
                    <a:pt x="11" y="22"/>
                  </a:lnTo>
                  <a:lnTo>
                    <a:pt x="7" y="0"/>
                  </a:lnTo>
                  <a:lnTo>
                    <a:pt x="4" y="0"/>
                  </a:lnTo>
                  <a:lnTo>
                    <a:pt x="2" y="4"/>
                  </a:lnTo>
                  <a:lnTo>
                    <a:pt x="7" y="0"/>
                  </a:lnTo>
                  <a:close/>
                </a:path>
              </a:pathLst>
            </a:custGeom>
            <a:solidFill>
              <a:srgbClr val="333333"/>
            </a:solidFill>
            <a:ln w="9525">
              <a:solidFill>
                <a:srgbClr val="3366FF"/>
              </a:solidFill>
              <a:round/>
              <a:headEnd/>
              <a:tailEnd/>
            </a:ln>
          </p:spPr>
          <p:txBody>
            <a:bodyPr/>
            <a:lstStyle/>
            <a:p>
              <a:endParaRPr lang="en-IE"/>
            </a:p>
          </p:txBody>
        </p:sp>
        <p:sp>
          <p:nvSpPr>
            <p:cNvPr id="61492" name="Freeform 52"/>
            <p:cNvSpPr>
              <a:spLocks/>
            </p:cNvSpPr>
            <p:nvPr/>
          </p:nvSpPr>
          <p:spPr bwMode="auto">
            <a:xfrm>
              <a:off x="3946" y="2916"/>
              <a:ext cx="4" cy="6"/>
            </a:xfrm>
            <a:custGeom>
              <a:avLst/>
              <a:gdLst/>
              <a:ahLst/>
              <a:cxnLst>
                <a:cxn ang="0">
                  <a:pos x="11" y="2"/>
                </a:cxn>
                <a:cxn ang="0">
                  <a:pos x="13" y="0"/>
                </a:cxn>
                <a:cxn ang="0">
                  <a:pos x="0" y="5"/>
                </a:cxn>
                <a:cxn ang="0">
                  <a:pos x="4" y="27"/>
                </a:cxn>
                <a:cxn ang="0">
                  <a:pos x="18" y="22"/>
                </a:cxn>
                <a:cxn ang="0">
                  <a:pos x="20" y="20"/>
                </a:cxn>
                <a:cxn ang="0">
                  <a:pos x="18" y="22"/>
                </a:cxn>
                <a:cxn ang="0">
                  <a:pos x="20" y="22"/>
                </a:cxn>
                <a:cxn ang="0">
                  <a:pos x="20" y="20"/>
                </a:cxn>
                <a:cxn ang="0">
                  <a:pos x="11" y="2"/>
                </a:cxn>
              </a:cxnLst>
              <a:rect l="0" t="0" r="r" b="b"/>
              <a:pathLst>
                <a:path w="20" h="27">
                  <a:moveTo>
                    <a:pt x="11" y="2"/>
                  </a:moveTo>
                  <a:lnTo>
                    <a:pt x="13" y="0"/>
                  </a:lnTo>
                  <a:lnTo>
                    <a:pt x="0" y="5"/>
                  </a:lnTo>
                  <a:lnTo>
                    <a:pt x="4" y="27"/>
                  </a:lnTo>
                  <a:lnTo>
                    <a:pt x="18" y="22"/>
                  </a:lnTo>
                  <a:lnTo>
                    <a:pt x="20" y="20"/>
                  </a:lnTo>
                  <a:lnTo>
                    <a:pt x="18" y="22"/>
                  </a:lnTo>
                  <a:lnTo>
                    <a:pt x="20" y="22"/>
                  </a:lnTo>
                  <a:lnTo>
                    <a:pt x="20" y="20"/>
                  </a:lnTo>
                  <a:lnTo>
                    <a:pt x="11" y="2"/>
                  </a:lnTo>
                  <a:close/>
                </a:path>
              </a:pathLst>
            </a:custGeom>
            <a:solidFill>
              <a:srgbClr val="333333"/>
            </a:solidFill>
            <a:ln w="9525">
              <a:solidFill>
                <a:srgbClr val="3366FF"/>
              </a:solidFill>
              <a:round/>
              <a:headEnd/>
              <a:tailEnd/>
            </a:ln>
          </p:spPr>
          <p:txBody>
            <a:bodyPr/>
            <a:lstStyle/>
            <a:p>
              <a:endParaRPr lang="en-IE"/>
            </a:p>
          </p:txBody>
        </p:sp>
        <p:sp>
          <p:nvSpPr>
            <p:cNvPr id="61493" name="Freeform 53"/>
            <p:cNvSpPr>
              <a:spLocks/>
            </p:cNvSpPr>
            <p:nvPr/>
          </p:nvSpPr>
          <p:spPr bwMode="auto">
            <a:xfrm>
              <a:off x="3948" y="2914"/>
              <a:ext cx="7" cy="6"/>
            </a:xfrm>
            <a:custGeom>
              <a:avLst/>
              <a:gdLst/>
              <a:ahLst/>
              <a:cxnLst>
                <a:cxn ang="0">
                  <a:pos x="20" y="0"/>
                </a:cxn>
                <a:cxn ang="0">
                  <a:pos x="20" y="0"/>
                </a:cxn>
                <a:cxn ang="0">
                  <a:pos x="0" y="11"/>
                </a:cxn>
                <a:cxn ang="0">
                  <a:pos x="9" y="29"/>
                </a:cxn>
                <a:cxn ang="0">
                  <a:pos x="29" y="18"/>
                </a:cxn>
                <a:cxn ang="0">
                  <a:pos x="29" y="18"/>
                </a:cxn>
                <a:cxn ang="0">
                  <a:pos x="20" y="0"/>
                </a:cxn>
              </a:cxnLst>
              <a:rect l="0" t="0" r="r" b="b"/>
              <a:pathLst>
                <a:path w="29" h="29">
                  <a:moveTo>
                    <a:pt x="20" y="0"/>
                  </a:moveTo>
                  <a:lnTo>
                    <a:pt x="20" y="0"/>
                  </a:lnTo>
                  <a:lnTo>
                    <a:pt x="0" y="11"/>
                  </a:lnTo>
                  <a:lnTo>
                    <a:pt x="9" y="29"/>
                  </a:lnTo>
                  <a:lnTo>
                    <a:pt x="29" y="18"/>
                  </a:lnTo>
                  <a:lnTo>
                    <a:pt x="20" y="0"/>
                  </a:lnTo>
                  <a:close/>
                </a:path>
              </a:pathLst>
            </a:custGeom>
            <a:solidFill>
              <a:srgbClr val="333333"/>
            </a:solidFill>
            <a:ln w="9525">
              <a:solidFill>
                <a:srgbClr val="3366FF"/>
              </a:solidFill>
              <a:round/>
              <a:headEnd/>
              <a:tailEnd/>
            </a:ln>
          </p:spPr>
          <p:txBody>
            <a:bodyPr/>
            <a:lstStyle/>
            <a:p>
              <a:endParaRPr lang="en-IE"/>
            </a:p>
          </p:txBody>
        </p:sp>
        <p:sp>
          <p:nvSpPr>
            <p:cNvPr id="61494" name="Freeform 54"/>
            <p:cNvSpPr>
              <a:spLocks/>
            </p:cNvSpPr>
            <p:nvPr/>
          </p:nvSpPr>
          <p:spPr bwMode="auto">
            <a:xfrm>
              <a:off x="3953" y="2911"/>
              <a:ext cx="8" cy="7"/>
            </a:xfrm>
            <a:custGeom>
              <a:avLst/>
              <a:gdLst/>
              <a:ahLst/>
              <a:cxnLst>
                <a:cxn ang="0">
                  <a:pos x="23" y="0"/>
                </a:cxn>
                <a:cxn ang="0">
                  <a:pos x="25" y="0"/>
                </a:cxn>
                <a:cxn ang="0">
                  <a:pos x="0" y="15"/>
                </a:cxn>
                <a:cxn ang="0">
                  <a:pos x="9" y="33"/>
                </a:cxn>
                <a:cxn ang="0">
                  <a:pos x="34" y="18"/>
                </a:cxn>
                <a:cxn ang="0">
                  <a:pos x="36" y="18"/>
                </a:cxn>
                <a:cxn ang="0">
                  <a:pos x="23" y="0"/>
                </a:cxn>
              </a:cxnLst>
              <a:rect l="0" t="0" r="r" b="b"/>
              <a:pathLst>
                <a:path w="36" h="33">
                  <a:moveTo>
                    <a:pt x="23" y="0"/>
                  </a:moveTo>
                  <a:lnTo>
                    <a:pt x="25" y="0"/>
                  </a:lnTo>
                  <a:lnTo>
                    <a:pt x="0" y="15"/>
                  </a:lnTo>
                  <a:lnTo>
                    <a:pt x="9" y="33"/>
                  </a:lnTo>
                  <a:lnTo>
                    <a:pt x="34" y="18"/>
                  </a:lnTo>
                  <a:lnTo>
                    <a:pt x="36" y="18"/>
                  </a:lnTo>
                  <a:lnTo>
                    <a:pt x="23" y="0"/>
                  </a:lnTo>
                  <a:close/>
                </a:path>
              </a:pathLst>
            </a:custGeom>
            <a:solidFill>
              <a:srgbClr val="333333"/>
            </a:solidFill>
            <a:ln w="9525">
              <a:solidFill>
                <a:srgbClr val="3366FF"/>
              </a:solidFill>
              <a:round/>
              <a:headEnd/>
              <a:tailEnd/>
            </a:ln>
          </p:spPr>
          <p:txBody>
            <a:bodyPr/>
            <a:lstStyle/>
            <a:p>
              <a:endParaRPr lang="en-IE"/>
            </a:p>
          </p:txBody>
        </p:sp>
        <p:sp>
          <p:nvSpPr>
            <p:cNvPr id="61495" name="Freeform 55"/>
            <p:cNvSpPr>
              <a:spLocks/>
            </p:cNvSpPr>
            <p:nvPr/>
          </p:nvSpPr>
          <p:spPr bwMode="auto">
            <a:xfrm>
              <a:off x="3958" y="2906"/>
              <a:ext cx="9" cy="9"/>
            </a:xfrm>
            <a:custGeom>
              <a:avLst/>
              <a:gdLst/>
              <a:ahLst/>
              <a:cxnLst>
                <a:cxn ang="0">
                  <a:pos x="29" y="0"/>
                </a:cxn>
                <a:cxn ang="0">
                  <a:pos x="29" y="0"/>
                </a:cxn>
                <a:cxn ang="0">
                  <a:pos x="0" y="20"/>
                </a:cxn>
                <a:cxn ang="0">
                  <a:pos x="13" y="38"/>
                </a:cxn>
                <a:cxn ang="0">
                  <a:pos x="43" y="18"/>
                </a:cxn>
                <a:cxn ang="0">
                  <a:pos x="43" y="18"/>
                </a:cxn>
                <a:cxn ang="0">
                  <a:pos x="29" y="0"/>
                </a:cxn>
              </a:cxnLst>
              <a:rect l="0" t="0" r="r" b="b"/>
              <a:pathLst>
                <a:path w="43" h="38">
                  <a:moveTo>
                    <a:pt x="29" y="0"/>
                  </a:moveTo>
                  <a:lnTo>
                    <a:pt x="29" y="0"/>
                  </a:lnTo>
                  <a:lnTo>
                    <a:pt x="0" y="20"/>
                  </a:lnTo>
                  <a:lnTo>
                    <a:pt x="13" y="38"/>
                  </a:lnTo>
                  <a:lnTo>
                    <a:pt x="43" y="18"/>
                  </a:lnTo>
                  <a:lnTo>
                    <a:pt x="29" y="0"/>
                  </a:lnTo>
                  <a:close/>
                </a:path>
              </a:pathLst>
            </a:custGeom>
            <a:solidFill>
              <a:srgbClr val="333333"/>
            </a:solidFill>
            <a:ln w="9525">
              <a:solidFill>
                <a:srgbClr val="3366FF"/>
              </a:solidFill>
              <a:round/>
              <a:headEnd/>
              <a:tailEnd/>
            </a:ln>
          </p:spPr>
          <p:txBody>
            <a:bodyPr/>
            <a:lstStyle/>
            <a:p>
              <a:endParaRPr lang="en-IE"/>
            </a:p>
          </p:txBody>
        </p:sp>
        <p:sp>
          <p:nvSpPr>
            <p:cNvPr id="61496" name="Freeform 56"/>
            <p:cNvSpPr>
              <a:spLocks/>
            </p:cNvSpPr>
            <p:nvPr/>
          </p:nvSpPr>
          <p:spPr bwMode="auto">
            <a:xfrm>
              <a:off x="3964" y="2900"/>
              <a:ext cx="10" cy="10"/>
            </a:xfrm>
            <a:custGeom>
              <a:avLst/>
              <a:gdLst/>
              <a:ahLst/>
              <a:cxnLst>
                <a:cxn ang="0">
                  <a:pos x="34" y="2"/>
                </a:cxn>
                <a:cxn ang="0">
                  <a:pos x="34" y="0"/>
                </a:cxn>
                <a:cxn ang="0">
                  <a:pos x="0" y="29"/>
                </a:cxn>
                <a:cxn ang="0">
                  <a:pos x="14" y="47"/>
                </a:cxn>
                <a:cxn ang="0">
                  <a:pos x="47" y="18"/>
                </a:cxn>
                <a:cxn ang="0">
                  <a:pos x="47" y="16"/>
                </a:cxn>
                <a:cxn ang="0">
                  <a:pos x="34" y="2"/>
                </a:cxn>
              </a:cxnLst>
              <a:rect l="0" t="0" r="r" b="b"/>
              <a:pathLst>
                <a:path w="47" h="47">
                  <a:moveTo>
                    <a:pt x="34" y="2"/>
                  </a:moveTo>
                  <a:lnTo>
                    <a:pt x="34" y="0"/>
                  </a:lnTo>
                  <a:lnTo>
                    <a:pt x="0" y="29"/>
                  </a:lnTo>
                  <a:lnTo>
                    <a:pt x="14" y="47"/>
                  </a:lnTo>
                  <a:lnTo>
                    <a:pt x="47" y="18"/>
                  </a:lnTo>
                  <a:lnTo>
                    <a:pt x="47" y="16"/>
                  </a:lnTo>
                  <a:lnTo>
                    <a:pt x="34" y="2"/>
                  </a:lnTo>
                  <a:close/>
                </a:path>
              </a:pathLst>
            </a:custGeom>
            <a:solidFill>
              <a:srgbClr val="333333"/>
            </a:solidFill>
            <a:ln w="9525">
              <a:solidFill>
                <a:srgbClr val="3366FF"/>
              </a:solidFill>
              <a:round/>
              <a:headEnd/>
              <a:tailEnd/>
            </a:ln>
          </p:spPr>
          <p:txBody>
            <a:bodyPr/>
            <a:lstStyle/>
            <a:p>
              <a:endParaRPr lang="en-IE"/>
            </a:p>
          </p:txBody>
        </p:sp>
        <p:sp>
          <p:nvSpPr>
            <p:cNvPr id="61497" name="Freeform 57"/>
            <p:cNvSpPr>
              <a:spLocks/>
            </p:cNvSpPr>
            <p:nvPr/>
          </p:nvSpPr>
          <p:spPr bwMode="auto">
            <a:xfrm>
              <a:off x="3972" y="2892"/>
              <a:ext cx="11" cy="11"/>
            </a:xfrm>
            <a:custGeom>
              <a:avLst/>
              <a:gdLst/>
              <a:ahLst/>
              <a:cxnLst>
                <a:cxn ang="0">
                  <a:pos x="36" y="0"/>
                </a:cxn>
                <a:cxn ang="0">
                  <a:pos x="38" y="0"/>
                </a:cxn>
                <a:cxn ang="0">
                  <a:pos x="0" y="37"/>
                </a:cxn>
                <a:cxn ang="0">
                  <a:pos x="13" y="51"/>
                </a:cxn>
                <a:cxn ang="0">
                  <a:pos x="52" y="13"/>
                </a:cxn>
                <a:cxn ang="0">
                  <a:pos x="54" y="13"/>
                </a:cxn>
                <a:cxn ang="0">
                  <a:pos x="36" y="0"/>
                </a:cxn>
              </a:cxnLst>
              <a:rect l="0" t="0" r="r" b="b"/>
              <a:pathLst>
                <a:path w="54" h="51">
                  <a:moveTo>
                    <a:pt x="36" y="0"/>
                  </a:moveTo>
                  <a:lnTo>
                    <a:pt x="38" y="0"/>
                  </a:lnTo>
                  <a:lnTo>
                    <a:pt x="0" y="37"/>
                  </a:lnTo>
                  <a:lnTo>
                    <a:pt x="13" y="51"/>
                  </a:lnTo>
                  <a:lnTo>
                    <a:pt x="52" y="13"/>
                  </a:lnTo>
                  <a:lnTo>
                    <a:pt x="54" y="13"/>
                  </a:lnTo>
                  <a:lnTo>
                    <a:pt x="36" y="0"/>
                  </a:lnTo>
                  <a:close/>
                </a:path>
              </a:pathLst>
            </a:custGeom>
            <a:solidFill>
              <a:srgbClr val="333333"/>
            </a:solidFill>
            <a:ln w="9525">
              <a:solidFill>
                <a:srgbClr val="3366FF"/>
              </a:solidFill>
              <a:round/>
              <a:headEnd/>
              <a:tailEnd/>
            </a:ln>
          </p:spPr>
          <p:txBody>
            <a:bodyPr/>
            <a:lstStyle/>
            <a:p>
              <a:endParaRPr lang="en-IE"/>
            </a:p>
          </p:txBody>
        </p:sp>
        <p:sp>
          <p:nvSpPr>
            <p:cNvPr id="61498" name="Freeform 58"/>
            <p:cNvSpPr>
              <a:spLocks/>
            </p:cNvSpPr>
            <p:nvPr/>
          </p:nvSpPr>
          <p:spPr bwMode="auto">
            <a:xfrm>
              <a:off x="3979" y="2882"/>
              <a:ext cx="13" cy="13"/>
            </a:xfrm>
            <a:custGeom>
              <a:avLst/>
              <a:gdLst/>
              <a:ahLst/>
              <a:cxnLst>
                <a:cxn ang="0">
                  <a:pos x="41" y="0"/>
                </a:cxn>
                <a:cxn ang="0">
                  <a:pos x="41" y="0"/>
                </a:cxn>
                <a:cxn ang="0">
                  <a:pos x="0" y="45"/>
                </a:cxn>
                <a:cxn ang="0">
                  <a:pos x="18" y="58"/>
                </a:cxn>
                <a:cxn ang="0">
                  <a:pos x="59" y="13"/>
                </a:cxn>
                <a:cxn ang="0">
                  <a:pos x="59" y="13"/>
                </a:cxn>
                <a:cxn ang="0">
                  <a:pos x="41" y="0"/>
                </a:cxn>
              </a:cxnLst>
              <a:rect l="0" t="0" r="r" b="b"/>
              <a:pathLst>
                <a:path w="59" h="58">
                  <a:moveTo>
                    <a:pt x="41" y="0"/>
                  </a:moveTo>
                  <a:lnTo>
                    <a:pt x="41" y="0"/>
                  </a:lnTo>
                  <a:lnTo>
                    <a:pt x="0" y="45"/>
                  </a:lnTo>
                  <a:lnTo>
                    <a:pt x="18" y="58"/>
                  </a:lnTo>
                  <a:lnTo>
                    <a:pt x="59" y="13"/>
                  </a:lnTo>
                  <a:lnTo>
                    <a:pt x="41" y="0"/>
                  </a:lnTo>
                  <a:close/>
                </a:path>
              </a:pathLst>
            </a:custGeom>
            <a:solidFill>
              <a:srgbClr val="333333"/>
            </a:solidFill>
            <a:ln w="9525">
              <a:solidFill>
                <a:srgbClr val="3366FF"/>
              </a:solidFill>
              <a:round/>
              <a:headEnd/>
              <a:tailEnd/>
            </a:ln>
          </p:spPr>
          <p:txBody>
            <a:bodyPr/>
            <a:lstStyle/>
            <a:p>
              <a:endParaRPr lang="en-IE"/>
            </a:p>
          </p:txBody>
        </p:sp>
        <p:sp>
          <p:nvSpPr>
            <p:cNvPr id="61499" name="Freeform 59"/>
            <p:cNvSpPr>
              <a:spLocks/>
            </p:cNvSpPr>
            <p:nvPr/>
          </p:nvSpPr>
          <p:spPr bwMode="auto">
            <a:xfrm>
              <a:off x="3988" y="2870"/>
              <a:ext cx="13" cy="15"/>
            </a:xfrm>
            <a:custGeom>
              <a:avLst/>
              <a:gdLst/>
              <a:ahLst/>
              <a:cxnLst>
                <a:cxn ang="0">
                  <a:pos x="40" y="2"/>
                </a:cxn>
                <a:cxn ang="0">
                  <a:pos x="40" y="0"/>
                </a:cxn>
                <a:cxn ang="0">
                  <a:pos x="0" y="55"/>
                </a:cxn>
                <a:cxn ang="0">
                  <a:pos x="18" y="68"/>
                </a:cxn>
                <a:cxn ang="0">
                  <a:pos x="58" y="13"/>
                </a:cxn>
                <a:cxn ang="0">
                  <a:pos x="58" y="11"/>
                </a:cxn>
                <a:cxn ang="0">
                  <a:pos x="40" y="2"/>
                </a:cxn>
              </a:cxnLst>
              <a:rect l="0" t="0" r="r" b="b"/>
              <a:pathLst>
                <a:path w="58" h="68">
                  <a:moveTo>
                    <a:pt x="40" y="2"/>
                  </a:moveTo>
                  <a:lnTo>
                    <a:pt x="40" y="0"/>
                  </a:lnTo>
                  <a:lnTo>
                    <a:pt x="0" y="55"/>
                  </a:lnTo>
                  <a:lnTo>
                    <a:pt x="18" y="68"/>
                  </a:lnTo>
                  <a:lnTo>
                    <a:pt x="58" y="13"/>
                  </a:lnTo>
                  <a:lnTo>
                    <a:pt x="58" y="11"/>
                  </a:lnTo>
                  <a:lnTo>
                    <a:pt x="40" y="2"/>
                  </a:lnTo>
                  <a:close/>
                </a:path>
              </a:pathLst>
            </a:custGeom>
            <a:solidFill>
              <a:srgbClr val="333333"/>
            </a:solidFill>
            <a:ln w="9525">
              <a:solidFill>
                <a:srgbClr val="3366FF"/>
              </a:solidFill>
              <a:round/>
              <a:headEnd/>
              <a:tailEnd/>
            </a:ln>
          </p:spPr>
          <p:txBody>
            <a:bodyPr/>
            <a:lstStyle/>
            <a:p>
              <a:endParaRPr lang="en-IE"/>
            </a:p>
          </p:txBody>
        </p:sp>
        <p:sp>
          <p:nvSpPr>
            <p:cNvPr id="61500" name="Freeform 60"/>
            <p:cNvSpPr>
              <a:spLocks/>
            </p:cNvSpPr>
            <p:nvPr/>
          </p:nvSpPr>
          <p:spPr bwMode="auto">
            <a:xfrm>
              <a:off x="3997" y="2856"/>
              <a:ext cx="13" cy="17"/>
            </a:xfrm>
            <a:custGeom>
              <a:avLst/>
              <a:gdLst/>
              <a:ahLst/>
              <a:cxnLst>
                <a:cxn ang="0">
                  <a:pos x="43" y="0"/>
                </a:cxn>
                <a:cxn ang="0">
                  <a:pos x="43" y="0"/>
                </a:cxn>
                <a:cxn ang="0">
                  <a:pos x="0" y="67"/>
                </a:cxn>
                <a:cxn ang="0">
                  <a:pos x="18" y="76"/>
                </a:cxn>
                <a:cxn ang="0">
                  <a:pos x="61" y="9"/>
                </a:cxn>
                <a:cxn ang="0">
                  <a:pos x="61" y="9"/>
                </a:cxn>
                <a:cxn ang="0">
                  <a:pos x="43" y="0"/>
                </a:cxn>
              </a:cxnLst>
              <a:rect l="0" t="0" r="r" b="b"/>
              <a:pathLst>
                <a:path w="61" h="76">
                  <a:moveTo>
                    <a:pt x="43" y="0"/>
                  </a:moveTo>
                  <a:lnTo>
                    <a:pt x="43" y="0"/>
                  </a:lnTo>
                  <a:lnTo>
                    <a:pt x="0" y="67"/>
                  </a:lnTo>
                  <a:lnTo>
                    <a:pt x="18" y="76"/>
                  </a:lnTo>
                  <a:lnTo>
                    <a:pt x="61" y="9"/>
                  </a:lnTo>
                  <a:lnTo>
                    <a:pt x="43" y="0"/>
                  </a:lnTo>
                  <a:close/>
                </a:path>
              </a:pathLst>
            </a:custGeom>
            <a:solidFill>
              <a:srgbClr val="333333"/>
            </a:solidFill>
            <a:ln w="9525">
              <a:solidFill>
                <a:srgbClr val="3366FF"/>
              </a:solidFill>
              <a:round/>
              <a:headEnd/>
              <a:tailEnd/>
            </a:ln>
          </p:spPr>
          <p:txBody>
            <a:bodyPr/>
            <a:lstStyle/>
            <a:p>
              <a:endParaRPr lang="en-IE"/>
            </a:p>
          </p:txBody>
        </p:sp>
        <p:sp>
          <p:nvSpPr>
            <p:cNvPr id="61501" name="Freeform 61"/>
            <p:cNvSpPr>
              <a:spLocks/>
            </p:cNvSpPr>
            <p:nvPr/>
          </p:nvSpPr>
          <p:spPr bwMode="auto">
            <a:xfrm>
              <a:off x="4007" y="2839"/>
              <a:ext cx="13" cy="19"/>
            </a:xfrm>
            <a:custGeom>
              <a:avLst/>
              <a:gdLst/>
              <a:ahLst/>
              <a:cxnLst>
                <a:cxn ang="0">
                  <a:pos x="38" y="0"/>
                </a:cxn>
                <a:cxn ang="0">
                  <a:pos x="41" y="0"/>
                </a:cxn>
                <a:cxn ang="0">
                  <a:pos x="0" y="79"/>
                </a:cxn>
                <a:cxn ang="0">
                  <a:pos x="18" y="88"/>
                </a:cxn>
                <a:cxn ang="0">
                  <a:pos x="59" y="8"/>
                </a:cxn>
                <a:cxn ang="0">
                  <a:pos x="61" y="8"/>
                </a:cxn>
                <a:cxn ang="0">
                  <a:pos x="38" y="0"/>
                </a:cxn>
              </a:cxnLst>
              <a:rect l="0" t="0" r="r" b="b"/>
              <a:pathLst>
                <a:path w="61" h="88">
                  <a:moveTo>
                    <a:pt x="38" y="0"/>
                  </a:moveTo>
                  <a:lnTo>
                    <a:pt x="41" y="0"/>
                  </a:lnTo>
                  <a:lnTo>
                    <a:pt x="0" y="79"/>
                  </a:lnTo>
                  <a:lnTo>
                    <a:pt x="18" y="88"/>
                  </a:lnTo>
                  <a:lnTo>
                    <a:pt x="59" y="8"/>
                  </a:lnTo>
                  <a:lnTo>
                    <a:pt x="61" y="8"/>
                  </a:lnTo>
                  <a:lnTo>
                    <a:pt x="38" y="0"/>
                  </a:lnTo>
                  <a:close/>
                </a:path>
              </a:pathLst>
            </a:custGeom>
            <a:solidFill>
              <a:srgbClr val="333333"/>
            </a:solidFill>
            <a:ln w="9525">
              <a:solidFill>
                <a:srgbClr val="3366FF"/>
              </a:solidFill>
              <a:round/>
              <a:headEnd/>
              <a:tailEnd/>
            </a:ln>
          </p:spPr>
          <p:txBody>
            <a:bodyPr/>
            <a:lstStyle/>
            <a:p>
              <a:endParaRPr lang="en-IE"/>
            </a:p>
          </p:txBody>
        </p:sp>
        <p:sp>
          <p:nvSpPr>
            <p:cNvPr id="61502" name="Freeform 62"/>
            <p:cNvSpPr>
              <a:spLocks/>
            </p:cNvSpPr>
            <p:nvPr/>
          </p:nvSpPr>
          <p:spPr bwMode="auto">
            <a:xfrm>
              <a:off x="4015" y="2819"/>
              <a:ext cx="14" cy="22"/>
            </a:xfrm>
            <a:custGeom>
              <a:avLst/>
              <a:gdLst/>
              <a:ahLst/>
              <a:cxnLst>
                <a:cxn ang="0">
                  <a:pos x="41" y="2"/>
                </a:cxn>
                <a:cxn ang="0">
                  <a:pos x="41" y="0"/>
                </a:cxn>
                <a:cxn ang="0">
                  <a:pos x="0" y="91"/>
                </a:cxn>
                <a:cxn ang="0">
                  <a:pos x="23" y="99"/>
                </a:cxn>
                <a:cxn ang="0">
                  <a:pos x="64" y="9"/>
                </a:cxn>
                <a:cxn ang="0">
                  <a:pos x="64" y="6"/>
                </a:cxn>
                <a:cxn ang="0">
                  <a:pos x="41" y="2"/>
                </a:cxn>
              </a:cxnLst>
              <a:rect l="0" t="0" r="r" b="b"/>
              <a:pathLst>
                <a:path w="64" h="99">
                  <a:moveTo>
                    <a:pt x="41" y="2"/>
                  </a:moveTo>
                  <a:lnTo>
                    <a:pt x="41" y="0"/>
                  </a:lnTo>
                  <a:lnTo>
                    <a:pt x="0" y="91"/>
                  </a:lnTo>
                  <a:lnTo>
                    <a:pt x="23" y="99"/>
                  </a:lnTo>
                  <a:lnTo>
                    <a:pt x="64" y="9"/>
                  </a:lnTo>
                  <a:lnTo>
                    <a:pt x="64" y="6"/>
                  </a:lnTo>
                  <a:lnTo>
                    <a:pt x="41" y="2"/>
                  </a:lnTo>
                  <a:close/>
                </a:path>
              </a:pathLst>
            </a:custGeom>
            <a:solidFill>
              <a:srgbClr val="333333"/>
            </a:solidFill>
            <a:ln w="9525">
              <a:solidFill>
                <a:srgbClr val="3366FF"/>
              </a:solidFill>
              <a:round/>
              <a:headEnd/>
              <a:tailEnd/>
            </a:ln>
          </p:spPr>
          <p:txBody>
            <a:bodyPr/>
            <a:lstStyle/>
            <a:p>
              <a:endParaRPr lang="en-IE"/>
            </a:p>
          </p:txBody>
        </p:sp>
        <p:sp>
          <p:nvSpPr>
            <p:cNvPr id="61503" name="Freeform 63"/>
            <p:cNvSpPr>
              <a:spLocks/>
            </p:cNvSpPr>
            <p:nvPr/>
          </p:nvSpPr>
          <p:spPr bwMode="auto">
            <a:xfrm>
              <a:off x="4024" y="2797"/>
              <a:ext cx="13" cy="23"/>
            </a:xfrm>
            <a:custGeom>
              <a:avLst/>
              <a:gdLst/>
              <a:ahLst/>
              <a:cxnLst>
                <a:cxn ang="0">
                  <a:pos x="36" y="0"/>
                </a:cxn>
                <a:cxn ang="0">
                  <a:pos x="36" y="0"/>
                </a:cxn>
                <a:cxn ang="0">
                  <a:pos x="0" y="104"/>
                </a:cxn>
                <a:cxn ang="0">
                  <a:pos x="23" y="108"/>
                </a:cxn>
                <a:cxn ang="0">
                  <a:pos x="59" y="4"/>
                </a:cxn>
                <a:cxn ang="0">
                  <a:pos x="59" y="4"/>
                </a:cxn>
                <a:cxn ang="0">
                  <a:pos x="36" y="0"/>
                </a:cxn>
              </a:cxnLst>
              <a:rect l="0" t="0" r="r" b="b"/>
              <a:pathLst>
                <a:path w="59" h="108">
                  <a:moveTo>
                    <a:pt x="36" y="0"/>
                  </a:moveTo>
                  <a:lnTo>
                    <a:pt x="36" y="0"/>
                  </a:lnTo>
                  <a:lnTo>
                    <a:pt x="0" y="104"/>
                  </a:lnTo>
                  <a:lnTo>
                    <a:pt x="23" y="108"/>
                  </a:lnTo>
                  <a:lnTo>
                    <a:pt x="59" y="4"/>
                  </a:lnTo>
                  <a:lnTo>
                    <a:pt x="36" y="0"/>
                  </a:lnTo>
                  <a:close/>
                </a:path>
              </a:pathLst>
            </a:custGeom>
            <a:solidFill>
              <a:srgbClr val="333333"/>
            </a:solidFill>
            <a:ln w="9525">
              <a:solidFill>
                <a:srgbClr val="3366FF"/>
              </a:solidFill>
              <a:round/>
              <a:headEnd/>
              <a:tailEnd/>
            </a:ln>
          </p:spPr>
          <p:txBody>
            <a:bodyPr/>
            <a:lstStyle/>
            <a:p>
              <a:endParaRPr lang="en-IE"/>
            </a:p>
          </p:txBody>
        </p:sp>
        <p:sp>
          <p:nvSpPr>
            <p:cNvPr id="61504" name="Freeform 64"/>
            <p:cNvSpPr>
              <a:spLocks/>
            </p:cNvSpPr>
            <p:nvPr/>
          </p:nvSpPr>
          <p:spPr bwMode="auto">
            <a:xfrm>
              <a:off x="4032" y="2770"/>
              <a:ext cx="12" cy="27"/>
            </a:xfrm>
            <a:custGeom>
              <a:avLst/>
              <a:gdLst/>
              <a:ahLst/>
              <a:cxnLst>
                <a:cxn ang="0">
                  <a:pos x="34" y="0"/>
                </a:cxn>
                <a:cxn ang="0">
                  <a:pos x="34" y="0"/>
                </a:cxn>
                <a:cxn ang="0">
                  <a:pos x="0" y="120"/>
                </a:cxn>
                <a:cxn ang="0">
                  <a:pos x="23" y="124"/>
                </a:cxn>
                <a:cxn ang="0">
                  <a:pos x="57" y="4"/>
                </a:cxn>
                <a:cxn ang="0">
                  <a:pos x="57" y="4"/>
                </a:cxn>
                <a:cxn ang="0">
                  <a:pos x="34" y="0"/>
                </a:cxn>
              </a:cxnLst>
              <a:rect l="0" t="0" r="r" b="b"/>
              <a:pathLst>
                <a:path w="57" h="124">
                  <a:moveTo>
                    <a:pt x="34" y="0"/>
                  </a:moveTo>
                  <a:lnTo>
                    <a:pt x="34" y="0"/>
                  </a:lnTo>
                  <a:lnTo>
                    <a:pt x="0" y="120"/>
                  </a:lnTo>
                  <a:lnTo>
                    <a:pt x="23" y="124"/>
                  </a:lnTo>
                  <a:lnTo>
                    <a:pt x="57" y="4"/>
                  </a:lnTo>
                  <a:lnTo>
                    <a:pt x="34" y="0"/>
                  </a:lnTo>
                  <a:close/>
                </a:path>
              </a:pathLst>
            </a:custGeom>
            <a:solidFill>
              <a:srgbClr val="333333"/>
            </a:solidFill>
            <a:ln w="9525">
              <a:solidFill>
                <a:srgbClr val="3366FF"/>
              </a:solidFill>
              <a:round/>
              <a:headEnd/>
              <a:tailEnd/>
            </a:ln>
          </p:spPr>
          <p:txBody>
            <a:bodyPr/>
            <a:lstStyle/>
            <a:p>
              <a:endParaRPr lang="en-IE"/>
            </a:p>
          </p:txBody>
        </p:sp>
        <p:sp>
          <p:nvSpPr>
            <p:cNvPr id="61505" name="Freeform 65"/>
            <p:cNvSpPr>
              <a:spLocks/>
            </p:cNvSpPr>
            <p:nvPr/>
          </p:nvSpPr>
          <p:spPr bwMode="auto">
            <a:xfrm>
              <a:off x="4039" y="2741"/>
              <a:ext cx="11" cy="30"/>
            </a:xfrm>
            <a:custGeom>
              <a:avLst/>
              <a:gdLst/>
              <a:ahLst/>
              <a:cxnLst>
                <a:cxn ang="0">
                  <a:pos x="27" y="2"/>
                </a:cxn>
                <a:cxn ang="0">
                  <a:pos x="27" y="0"/>
                </a:cxn>
                <a:cxn ang="0">
                  <a:pos x="0" y="135"/>
                </a:cxn>
                <a:cxn ang="0">
                  <a:pos x="23" y="139"/>
                </a:cxn>
                <a:cxn ang="0">
                  <a:pos x="50" y="4"/>
                </a:cxn>
                <a:cxn ang="0">
                  <a:pos x="50" y="2"/>
                </a:cxn>
                <a:cxn ang="0">
                  <a:pos x="27" y="2"/>
                </a:cxn>
              </a:cxnLst>
              <a:rect l="0" t="0" r="r" b="b"/>
              <a:pathLst>
                <a:path w="50" h="139">
                  <a:moveTo>
                    <a:pt x="27" y="2"/>
                  </a:moveTo>
                  <a:lnTo>
                    <a:pt x="27" y="0"/>
                  </a:lnTo>
                  <a:lnTo>
                    <a:pt x="0" y="135"/>
                  </a:lnTo>
                  <a:lnTo>
                    <a:pt x="23" y="139"/>
                  </a:lnTo>
                  <a:lnTo>
                    <a:pt x="50" y="4"/>
                  </a:lnTo>
                  <a:lnTo>
                    <a:pt x="50" y="2"/>
                  </a:lnTo>
                  <a:lnTo>
                    <a:pt x="27" y="2"/>
                  </a:lnTo>
                  <a:close/>
                </a:path>
              </a:pathLst>
            </a:custGeom>
            <a:solidFill>
              <a:srgbClr val="333333"/>
            </a:solidFill>
            <a:ln w="9525">
              <a:solidFill>
                <a:srgbClr val="3366FF"/>
              </a:solidFill>
              <a:round/>
              <a:headEnd/>
              <a:tailEnd/>
            </a:ln>
          </p:spPr>
          <p:txBody>
            <a:bodyPr/>
            <a:lstStyle/>
            <a:p>
              <a:endParaRPr lang="en-IE"/>
            </a:p>
          </p:txBody>
        </p:sp>
        <p:sp>
          <p:nvSpPr>
            <p:cNvPr id="61506" name="Freeform 66"/>
            <p:cNvSpPr>
              <a:spLocks/>
            </p:cNvSpPr>
            <p:nvPr/>
          </p:nvSpPr>
          <p:spPr bwMode="auto">
            <a:xfrm>
              <a:off x="4045" y="2706"/>
              <a:ext cx="11" cy="35"/>
            </a:xfrm>
            <a:custGeom>
              <a:avLst/>
              <a:gdLst/>
              <a:ahLst/>
              <a:cxnLst>
                <a:cxn ang="0">
                  <a:pos x="36" y="22"/>
                </a:cxn>
                <a:cxn ang="0">
                  <a:pos x="25" y="11"/>
                </a:cxn>
                <a:cxn ang="0">
                  <a:pos x="0" y="162"/>
                </a:cxn>
                <a:cxn ang="0">
                  <a:pos x="23" y="162"/>
                </a:cxn>
                <a:cxn ang="0">
                  <a:pos x="47" y="11"/>
                </a:cxn>
                <a:cxn ang="0">
                  <a:pos x="36" y="0"/>
                </a:cxn>
                <a:cxn ang="0">
                  <a:pos x="47" y="11"/>
                </a:cxn>
                <a:cxn ang="0">
                  <a:pos x="50" y="0"/>
                </a:cxn>
                <a:cxn ang="0">
                  <a:pos x="36" y="0"/>
                </a:cxn>
                <a:cxn ang="0">
                  <a:pos x="36" y="22"/>
                </a:cxn>
              </a:cxnLst>
              <a:rect l="0" t="0" r="r" b="b"/>
              <a:pathLst>
                <a:path w="50" h="162">
                  <a:moveTo>
                    <a:pt x="36" y="22"/>
                  </a:moveTo>
                  <a:lnTo>
                    <a:pt x="25" y="11"/>
                  </a:lnTo>
                  <a:lnTo>
                    <a:pt x="0" y="162"/>
                  </a:lnTo>
                  <a:lnTo>
                    <a:pt x="23" y="162"/>
                  </a:lnTo>
                  <a:lnTo>
                    <a:pt x="47" y="11"/>
                  </a:lnTo>
                  <a:lnTo>
                    <a:pt x="36" y="0"/>
                  </a:lnTo>
                  <a:lnTo>
                    <a:pt x="47" y="11"/>
                  </a:lnTo>
                  <a:lnTo>
                    <a:pt x="50" y="0"/>
                  </a:lnTo>
                  <a:lnTo>
                    <a:pt x="36" y="0"/>
                  </a:lnTo>
                  <a:lnTo>
                    <a:pt x="36" y="22"/>
                  </a:lnTo>
                  <a:close/>
                </a:path>
              </a:pathLst>
            </a:custGeom>
            <a:solidFill>
              <a:srgbClr val="333333"/>
            </a:solidFill>
            <a:ln w="9525">
              <a:solidFill>
                <a:srgbClr val="3366FF"/>
              </a:solidFill>
              <a:round/>
              <a:headEnd/>
              <a:tailEnd/>
            </a:ln>
          </p:spPr>
          <p:txBody>
            <a:bodyPr/>
            <a:lstStyle/>
            <a:p>
              <a:endParaRPr lang="en-IE"/>
            </a:p>
          </p:txBody>
        </p:sp>
        <p:sp>
          <p:nvSpPr>
            <p:cNvPr id="61507" name="Freeform 67"/>
            <p:cNvSpPr>
              <a:spLocks/>
            </p:cNvSpPr>
            <p:nvPr/>
          </p:nvSpPr>
          <p:spPr bwMode="auto">
            <a:xfrm>
              <a:off x="4003" y="2705"/>
              <a:ext cx="50" cy="6"/>
            </a:xfrm>
            <a:custGeom>
              <a:avLst/>
              <a:gdLst/>
              <a:ahLst/>
              <a:cxnLst>
                <a:cxn ang="0">
                  <a:pos x="14" y="20"/>
                </a:cxn>
                <a:cxn ang="0">
                  <a:pos x="7" y="22"/>
                </a:cxn>
                <a:cxn ang="0">
                  <a:pos x="228" y="24"/>
                </a:cxn>
                <a:cxn ang="0">
                  <a:pos x="228" y="2"/>
                </a:cxn>
                <a:cxn ang="0">
                  <a:pos x="7" y="0"/>
                </a:cxn>
                <a:cxn ang="0">
                  <a:pos x="0" y="2"/>
                </a:cxn>
                <a:cxn ang="0">
                  <a:pos x="7" y="0"/>
                </a:cxn>
                <a:cxn ang="0">
                  <a:pos x="3" y="0"/>
                </a:cxn>
                <a:cxn ang="0">
                  <a:pos x="0" y="2"/>
                </a:cxn>
                <a:cxn ang="0">
                  <a:pos x="14" y="20"/>
                </a:cxn>
              </a:cxnLst>
              <a:rect l="0" t="0" r="r" b="b"/>
              <a:pathLst>
                <a:path w="228" h="24">
                  <a:moveTo>
                    <a:pt x="14" y="20"/>
                  </a:moveTo>
                  <a:lnTo>
                    <a:pt x="7" y="22"/>
                  </a:lnTo>
                  <a:lnTo>
                    <a:pt x="228" y="24"/>
                  </a:lnTo>
                  <a:lnTo>
                    <a:pt x="228" y="2"/>
                  </a:lnTo>
                  <a:lnTo>
                    <a:pt x="7" y="0"/>
                  </a:lnTo>
                  <a:lnTo>
                    <a:pt x="0" y="2"/>
                  </a:lnTo>
                  <a:lnTo>
                    <a:pt x="7" y="0"/>
                  </a:lnTo>
                  <a:lnTo>
                    <a:pt x="3" y="0"/>
                  </a:lnTo>
                  <a:lnTo>
                    <a:pt x="0" y="2"/>
                  </a:lnTo>
                  <a:lnTo>
                    <a:pt x="14" y="20"/>
                  </a:lnTo>
                  <a:close/>
                </a:path>
              </a:pathLst>
            </a:custGeom>
            <a:solidFill>
              <a:srgbClr val="333333"/>
            </a:solidFill>
            <a:ln w="9525">
              <a:solidFill>
                <a:srgbClr val="3366FF"/>
              </a:solidFill>
              <a:round/>
              <a:headEnd/>
              <a:tailEnd/>
            </a:ln>
          </p:spPr>
          <p:txBody>
            <a:bodyPr/>
            <a:lstStyle/>
            <a:p>
              <a:endParaRPr lang="en-IE"/>
            </a:p>
          </p:txBody>
        </p:sp>
        <p:sp>
          <p:nvSpPr>
            <p:cNvPr id="61508" name="Freeform 68"/>
            <p:cNvSpPr>
              <a:spLocks/>
            </p:cNvSpPr>
            <p:nvPr/>
          </p:nvSpPr>
          <p:spPr bwMode="auto">
            <a:xfrm>
              <a:off x="3962" y="2706"/>
              <a:ext cx="44" cy="39"/>
            </a:xfrm>
            <a:custGeom>
              <a:avLst/>
              <a:gdLst/>
              <a:ahLst/>
              <a:cxnLst>
                <a:cxn ang="0">
                  <a:pos x="14" y="177"/>
                </a:cxn>
                <a:cxn ang="0">
                  <a:pos x="14" y="180"/>
                </a:cxn>
                <a:cxn ang="0">
                  <a:pos x="201" y="18"/>
                </a:cxn>
                <a:cxn ang="0">
                  <a:pos x="187" y="0"/>
                </a:cxn>
                <a:cxn ang="0">
                  <a:pos x="0" y="162"/>
                </a:cxn>
                <a:cxn ang="0">
                  <a:pos x="0" y="164"/>
                </a:cxn>
                <a:cxn ang="0">
                  <a:pos x="14" y="177"/>
                </a:cxn>
              </a:cxnLst>
              <a:rect l="0" t="0" r="r" b="b"/>
              <a:pathLst>
                <a:path w="201" h="180">
                  <a:moveTo>
                    <a:pt x="14" y="177"/>
                  </a:moveTo>
                  <a:lnTo>
                    <a:pt x="14" y="180"/>
                  </a:lnTo>
                  <a:lnTo>
                    <a:pt x="201" y="18"/>
                  </a:lnTo>
                  <a:lnTo>
                    <a:pt x="187" y="0"/>
                  </a:lnTo>
                  <a:lnTo>
                    <a:pt x="0" y="162"/>
                  </a:lnTo>
                  <a:lnTo>
                    <a:pt x="0" y="164"/>
                  </a:lnTo>
                  <a:lnTo>
                    <a:pt x="14" y="177"/>
                  </a:lnTo>
                  <a:close/>
                </a:path>
              </a:pathLst>
            </a:custGeom>
            <a:solidFill>
              <a:srgbClr val="333333"/>
            </a:solidFill>
            <a:ln w="9525">
              <a:solidFill>
                <a:srgbClr val="3366FF"/>
              </a:solidFill>
              <a:round/>
              <a:headEnd/>
              <a:tailEnd/>
            </a:ln>
          </p:spPr>
          <p:txBody>
            <a:bodyPr/>
            <a:lstStyle/>
            <a:p>
              <a:endParaRPr lang="en-IE"/>
            </a:p>
          </p:txBody>
        </p:sp>
        <p:sp>
          <p:nvSpPr>
            <p:cNvPr id="61509" name="Freeform 69"/>
            <p:cNvSpPr>
              <a:spLocks/>
            </p:cNvSpPr>
            <p:nvPr/>
          </p:nvSpPr>
          <p:spPr bwMode="auto">
            <a:xfrm>
              <a:off x="3929" y="2742"/>
              <a:ext cx="36" cy="34"/>
            </a:xfrm>
            <a:custGeom>
              <a:avLst/>
              <a:gdLst/>
              <a:ahLst/>
              <a:cxnLst>
                <a:cxn ang="0">
                  <a:pos x="23" y="155"/>
                </a:cxn>
                <a:cxn ang="0">
                  <a:pos x="18" y="158"/>
                </a:cxn>
                <a:cxn ang="0">
                  <a:pos x="163" y="13"/>
                </a:cxn>
                <a:cxn ang="0">
                  <a:pos x="149" y="0"/>
                </a:cxn>
                <a:cxn ang="0">
                  <a:pos x="5" y="144"/>
                </a:cxn>
                <a:cxn ang="0">
                  <a:pos x="0" y="146"/>
                </a:cxn>
                <a:cxn ang="0">
                  <a:pos x="5" y="144"/>
                </a:cxn>
                <a:cxn ang="0">
                  <a:pos x="2" y="144"/>
                </a:cxn>
                <a:cxn ang="0">
                  <a:pos x="0" y="146"/>
                </a:cxn>
                <a:cxn ang="0">
                  <a:pos x="23" y="155"/>
                </a:cxn>
              </a:cxnLst>
              <a:rect l="0" t="0" r="r" b="b"/>
              <a:pathLst>
                <a:path w="163" h="158">
                  <a:moveTo>
                    <a:pt x="23" y="155"/>
                  </a:moveTo>
                  <a:lnTo>
                    <a:pt x="18" y="158"/>
                  </a:lnTo>
                  <a:lnTo>
                    <a:pt x="163" y="13"/>
                  </a:lnTo>
                  <a:lnTo>
                    <a:pt x="149" y="0"/>
                  </a:lnTo>
                  <a:lnTo>
                    <a:pt x="5" y="144"/>
                  </a:lnTo>
                  <a:lnTo>
                    <a:pt x="0" y="146"/>
                  </a:lnTo>
                  <a:lnTo>
                    <a:pt x="5" y="144"/>
                  </a:lnTo>
                  <a:lnTo>
                    <a:pt x="2" y="144"/>
                  </a:lnTo>
                  <a:lnTo>
                    <a:pt x="0" y="146"/>
                  </a:lnTo>
                  <a:lnTo>
                    <a:pt x="23" y="155"/>
                  </a:lnTo>
                  <a:close/>
                </a:path>
              </a:pathLst>
            </a:custGeom>
            <a:solidFill>
              <a:srgbClr val="333333"/>
            </a:solidFill>
            <a:ln w="9525">
              <a:solidFill>
                <a:srgbClr val="3366FF"/>
              </a:solidFill>
              <a:round/>
              <a:headEnd/>
              <a:tailEnd/>
            </a:ln>
          </p:spPr>
          <p:txBody>
            <a:bodyPr/>
            <a:lstStyle/>
            <a:p>
              <a:endParaRPr lang="en-IE"/>
            </a:p>
          </p:txBody>
        </p:sp>
        <p:sp>
          <p:nvSpPr>
            <p:cNvPr id="61510" name="Freeform 70"/>
            <p:cNvSpPr>
              <a:spLocks/>
            </p:cNvSpPr>
            <p:nvPr/>
          </p:nvSpPr>
          <p:spPr bwMode="auto">
            <a:xfrm>
              <a:off x="3922" y="2774"/>
              <a:ext cx="13" cy="21"/>
            </a:xfrm>
            <a:custGeom>
              <a:avLst/>
              <a:gdLst/>
              <a:ahLst/>
              <a:cxnLst>
                <a:cxn ang="0">
                  <a:pos x="16" y="100"/>
                </a:cxn>
                <a:cxn ang="0">
                  <a:pos x="23" y="94"/>
                </a:cxn>
                <a:cxn ang="0">
                  <a:pos x="57" y="9"/>
                </a:cxn>
                <a:cxn ang="0">
                  <a:pos x="34" y="0"/>
                </a:cxn>
                <a:cxn ang="0">
                  <a:pos x="0" y="85"/>
                </a:cxn>
                <a:cxn ang="0">
                  <a:pos x="7" y="78"/>
                </a:cxn>
                <a:cxn ang="0">
                  <a:pos x="16" y="100"/>
                </a:cxn>
                <a:cxn ang="0">
                  <a:pos x="21" y="98"/>
                </a:cxn>
                <a:cxn ang="0">
                  <a:pos x="23" y="94"/>
                </a:cxn>
                <a:cxn ang="0">
                  <a:pos x="16" y="100"/>
                </a:cxn>
              </a:cxnLst>
              <a:rect l="0" t="0" r="r" b="b"/>
              <a:pathLst>
                <a:path w="57" h="100">
                  <a:moveTo>
                    <a:pt x="16" y="100"/>
                  </a:moveTo>
                  <a:lnTo>
                    <a:pt x="23" y="94"/>
                  </a:lnTo>
                  <a:lnTo>
                    <a:pt x="57" y="9"/>
                  </a:lnTo>
                  <a:lnTo>
                    <a:pt x="34" y="0"/>
                  </a:lnTo>
                  <a:lnTo>
                    <a:pt x="0" y="85"/>
                  </a:lnTo>
                  <a:lnTo>
                    <a:pt x="7" y="78"/>
                  </a:lnTo>
                  <a:lnTo>
                    <a:pt x="16" y="100"/>
                  </a:lnTo>
                  <a:lnTo>
                    <a:pt x="21" y="98"/>
                  </a:lnTo>
                  <a:lnTo>
                    <a:pt x="23" y="94"/>
                  </a:lnTo>
                  <a:lnTo>
                    <a:pt x="16" y="100"/>
                  </a:lnTo>
                  <a:close/>
                </a:path>
              </a:pathLst>
            </a:custGeom>
            <a:solidFill>
              <a:srgbClr val="333333"/>
            </a:solidFill>
            <a:ln w="9525">
              <a:solidFill>
                <a:srgbClr val="3366FF"/>
              </a:solidFill>
              <a:round/>
              <a:headEnd/>
              <a:tailEnd/>
            </a:ln>
          </p:spPr>
          <p:txBody>
            <a:bodyPr/>
            <a:lstStyle/>
            <a:p>
              <a:endParaRPr lang="en-IE"/>
            </a:p>
          </p:txBody>
        </p:sp>
        <p:sp>
          <p:nvSpPr>
            <p:cNvPr id="61511" name="Freeform 71"/>
            <p:cNvSpPr>
              <a:spLocks/>
            </p:cNvSpPr>
            <p:nvPr/>
          </p:nvSpPr>
          <p:spPr bwMode="auto">
            <a:xfrm>
              <a:off x="3892" y="2791"/>
              <a:ext cx="34" cy="20"/>
            </a:xfrm>
            <a:custGeom>
              <a:avLst/>
              <a:gdLst/>
              <a:ahLst/>
              <a:cxnLst>
                <a:cxn ang="0">
                  <a:pos x="0" y="75"/>
                </a:cxn>
                <a:cxn ang="0">
                  <a:pos x="15" y="87"/>
                </a:cxn>
                <a:cxn ang="0">
                  <a:pos x="153" y="22"/>
                </a:cxn>
                <a:cxn ang="0">
                  <a:pos x="144" y="0"/>
                </a:cxn>
                <a:cxn ang="0">
                  <a:pos x="6" y="64"/>
                </a:cxn>
                <a:cxn ang="0">
                  <a:pos x="22" y="75"/>
                </a:cxn>
                <a:cxn ang="0">
                  <a:pos x="0" y="75"/>
                </a:cxn>
                <a:cxn ang="0">
                  <a:pos x="0" y="93"/>
                </a:cxn>
                <a:cxn ang="0">
                  <a:pos x="15" y="87"/>
                </a:cxn>
                <a:cxn ang="0">
                  <a:pos x="0" y="75"/>
                </a:cxn>
              </a:cxnLst>
              <a:rect l="0" t="0" r="r" b="b"/>
              <a:pathLst>
                <a:path w="153" h="93">
                  <a:moveTo>
                    <a:pt x="0" y="75"/>
                  </a:moveTo>
                  <a:lnTo>
                    <a:pt x="15" y="87"/>
                  </a:lnTo>
                  <a:lnTo>
                    <a:pt x="153" y="22"/>
                  </a:lnTo>
                  <a:lnTo>
                    <a:pt x="144" y="0"/>
                  </a:lnTo>
                  <a:lnTo>
                    <a:pt x="6" y="64"/>
                  </a:lnTo>
                  <a:lnTo>
                    <a:pt x="22" y="75"/>
                  </a:lnTo>
                  <a:lnTo>
                    <a:pt x="0" y="75"/>
                  </a:lnTo>
                  <a:lnTo>
                    <a:pt x="0" y="93"/>
                  </a:lnTo>
                  <a:lnTo>
                    <a:pt x="15" y="87"/>
                  </a:lnTo>
                  <a:lnTo>
                    <a:pt x="0" y="75"/>
                  </a:lnTo>
                  <a:close/>
                </a:path>
              </a:pathLst>
            </a:custGeom>
            <a:solidFill>
              <a:srgbClr val="333333"/>
            </a:solidFill>
            <a:ln w="9525">
              <a:solidFill>
                <a:srgbClr val="3366FF"/>
              </a:solidFill>
              <a:round/>
              <a:headEnd/>
              <a:tailEnd/>
            </a:ln>
          </p:spPr>
          <p:txBody>
            <a:bodyPr/>
            <a:lstStyle/>
            <a:p>
              <a:endParaRPr lang="en-IE"/>
            </a:p>
          </p:txBody>
        </p:sp>
        <p:sp>
          <p:nvSpPr>
            <p:cNvPr id="61512" name="Freeform 72"/>
            <p:cNvSpPr>
              <a:spLocks/>
            </p:cNvSpPr>
            <p:nvPr/>
          </p:nvSpPr>
          <p:spPr bwMode="auto">
            <a:xfrm>
              <a:off x="3890" y="2775"/>
              <a:ext cx="7" cy="32"/>
            </a:xfrm>
            <a:custGeom>
              <a:avLst/>
              <a:gdLst/>
              <a:ahLst/>
              <a:cxnLst>
                <a:cxn ang="0">
                  <a:pos x="13" y="26"/>
                </a:cxn>
                <a:cxn ang="0">
                  <a:pos x="0" y="15"/>
                </a:cxn>
                <a:cxn ang="0">
                  <a:pos x="9" y="148"/>
                </a:cxn>
                <a:cxn ang="0">
                  <a:pos x="31" y="148"/>
                </a:cxn>
                <a:cxn ang="0">
                  <a:pos x="22" y="15"/>
                </a:cxn>
                <a:cxn ang="0">
                  <a:pos x="9" y="4"/>
                </a:cxn>
                <a:cxn ang="0">
                  <a:pos x="22" y="15"/>
                </a:cxn>
                <a:cxn ang="0">
                  <a:pos x="22" y="0"/>
                </a:cxn>
                <a:cxn ang="0">
                  <a:pos x="9" y="4"/>
                </a:cxn>
                <a:cxn ang="0">
                  <a:pos x="13" y="26"/>
                </a:cxn>
              </a:cxnLst>
              <a:rect l="0" t="0" r="r" b="b"/>
              <a:pathLst>
                <a:path w="31" h="148">
                  <a:moveTo>
                    <a:pt x="13" y="26"/>
                  </a:moveTo>
                  <a:lnTo>
                    <a:pt x="0" y="15"/>
                  </a:lnTo>
                  <a:lnTo>
                    <a:pt x="9" y="148"/>
                  </a:lnTo>
                  <a:lnTo>
                    <a:pt x="31" y="148"/>
                  </a:lnTo>
                  <a:lnTo>
                    <a:pt x="22" y="15"/>
                  </a:lnTo>
                  <a:lnTo>
                    <a:pt x="9" y="4"/>
                  </a:lnTo>
                  <a:lnTo>
                    <a:pt x="22" y="15"/>
                  </a:lnTo>
                  <a:lnTo>
                    <a:pt x="22" y="0"/>
                  </a:lnTo>
                  <a:lnTo>
                    <a:pt x="9" y="4"/>
                  </a:lnTo>
                  <a:lnTo>
                    <a:pt x="13" y="26"/>
                  </a:lnTo>
                  <a:close/>
                </a:path>
              </a:pathLst>
            </a:custGeom>
            <a:solidFill>
              <a:srgbClr val="333333"/>
            </a:solidFill>
            <a:ln w="9525">
              <a:solidFill>
                <a:srgbClr val="3366FF"/>
              </a:solidFill>
              <a:round/>
              <a:headEnd/>
              <a:tailEnd/>
            </a:ln>
          </p:spPr>
          <p:txBody>
            <a:bodyPr/>
            <a:lstStyle/>
            <a:p>
              <a:endParaRPr lang="en-IE"/>
            </a:p>
          </p:txBody>
        </p:sp>
        <p:sp>
          <p:nvSpPr>
            <p:cNvPr id="61513" name="Freeform 73"/>
            <p:cNvSpPr>
              <a:spLocks/>
            </p:cNvSpPr>
            <p:nvPr/>
          </p:nvSpPr>
          <p:spPr bwMode="auto">
            <a:xfrm>
              <a:off x="3854" y="2776"/>
              <a:ext cx="39" cy="16"/>
            </a:xfrm>
            <a:custGeom>
              <a:avLst/>
              <a:gdLst/>
              <a:ahLst/>
              <a:cxnLst>
                <a:cxn ang="0">
                  <a:pos x="0" y="62"/>
                </a:cxn>
                <a:cxn ang="0">
                  <a:pos x="13" y="71"/>
                </a:cxn>
                <a:cxn ang="0">
                  <a:pos x="178" y="22"/>
                </a:cxn>
                <a:cxn ang="0">
                  <a:pos x="174" y="0"/>
                </a:cxn>
                <a:cxn ang="0">
                  <a:pos x="9" y="49"/>
                </a:cxn>
                <a:cxn ang="0">
                  <a:pos x="22" y="58"/>
                </a:cxn>
                <a:cxn ang="0">
                  <a:pos x="0" y="62"/>
                </a:cxn>
                <a:cxn ang="0">
                  <a:pos x="4" y="73"/>
                </a:cxn>
                <a:cxn ang="0">
                  <a:pos x="13" y="71"/>
                </a:cxn>
                <a:cxn ang="0">
                  <a:pos x="0" y="62"/>
                </a:cxn>
              </a:cxnLst>
              <a:rect l="0" t="0" r="r" b="b"/>
              <a:pathLst>
                <a:path w="178" h="73">
                  <a:moveTo>
                    <a:pt x="0" y="62"/>
                  </a:moveTo>
                  <a:lnTo>
                    <a:pt x="13" y="71"/>
                  </a:lnTo>
                  <a:lnTo>
                    <a:pt x="178" y="22"/>
                  </a:lnTo>
                  <a:lnTo>
                    <a:pt x="174" y="0"/>
                  </a:lnTo>
                  <a:lnTo>
                    <a:pt x="9" y="49"/>
                  </a:lnTo>
                  <a:lnTo>
                    <a:pt x="22" y="58"/>
                  </a:lnTo>
                  <a:lnTo>
                    <a:pt x="0" y="62"/>
                  </a:lnTo>
                  <a:lnTo>
                    <a:pt x="4" y="73"/>
                  </a:lnTo>
                  <a:lnTo>
                    <a:pt x="13" y="71"/>
                  </a:lnTo>
                  <a:lnTo>
                    <a:pt x="0" y="62"/>
                  </a:lnTo>
                  <a:close/>
                </a:path>
              </a:pathLst>
            </a:custGeom>
            <a:solidFill>
              <a:srgbClr val="333333"/>
            </a:solidFill>
            <a:ln w="9525">
              <a:solidFill>
                <a:srgbClr val="3366FF"/>
              </a:solidFill>
              <a:round/>
              <a:headEnd/>
              <a:tailEnd/>
            </a:ln>
          </p:spPr>
          <p:txBody>
            <a:bodyPr/>
            <a:lstStyle/>
            <a:p>
              <a:endParaRPr lang="en-IE"/>
            </a:p>
          </p:txBody>
        </p:sp>
        <p:sp>
          <p:nvSpPr>
            <p:cNvPr id="61514" name="Freeform 74"/>
            <p:cNvSpPr>
              <a:spLocks/>
            </p:cNvSpPr>
            <p:nvPr/>
          </p:nvSpPr>
          <p:spPr bwMode="auto">
            <a:xfrm>
              <a:off x="3850" y="2774"/>
              <a:ext cx="9" cy="15"/>
            </a:xfrm>
            <a:custGeom>
              <a:avLst/>
              <a:gdLst/>
              <a:ahLst/>
              <a:cxnLst>
                <a:cxn ang="0">
                  <a:pos x="0" y="3"/>
                </a:cxn>
                <a:cxn ang="0">
                  <a:pos x="0" y="5"/>
                </a:cxn>
                <a:cxn ang="0">
                  <a:pos x="20" y="71"/>
                </a:cxn>
                <a:cxn ang="0">
                  <a:pos x="42" y="67"/>
                </a:cxn>
                <a:cxn ang="0">
                  <a:pos x="22" y="0"/>
                </a:cxn>
                <a:cxn ang="0">
                  <a:pos x="22" y="3"/>
                </a:cxn>
                <a:cxn ang="0">
                  <a:pos x="0" y="3"/>
                </a:cxn>
                <a:cxn ang="0">
                  <a:pos x="0" y="3"/>
                </a:cxn>
                <a:cxn ang="0">
                  <a:pos x="0" y="5"/>
                </a:cxn>
                <a:cxn ang="0">
                  <a:pos x="0" y="3"/>
                </a:cxn>
              </a:cxnLst>
              <a:rect l="0" t="0" r="r" b="b"/>
              <a:pathLst>
                <a:path w="42" h="71">
                  <a:moveTo>
                    <a:pt x="0" y="3"/>
                  </a:moveTo>
                  <a:lnTo>
                    <a:pt x="0" y="5"/>
                  </a:lnTo>
                  <a:lnTo>
                    <a:pt x="20" y="71"/>
                  </a:lnTo>
                  <a:lnTo>
                    <a:pt x="42" y="67"/>
                  </a:lnTo>
                  <a:lnTo>
                    <a:pt x="22" y="0"/>
                  </a:lnTo>
                  <a:lnTo>
                    <a:pt x="22" y="3"/>
                  </a:lnTo>
                  <a:lnTo>
                    <a:pt x="0" y="3"/>
                  </a:lnTo>
                  <a:lnTo>
                    <a:pt x="0" y="5"/>
                  </a:lnTo>
                  <a:lnTo>
                    <a:pt x="0" y="3"/>
                  </a:lnTo>
                  <a:close/>
                </a:path>
              </a:pathLst>
            </a:custGeom>
            <a:solidFill>
              <a:srgbClr val="333333"/>
            </a:solidFill>
            <a:ln w="9525">
              <a:solidFill>
                <a:srgbClr val="3366FF"/>
              </a:solidFill>
              <a:round/>
              <a:headEnd/>
              <a:tailEnd/>
            </a:ln>
          </p:spPr>
          <p:txBody>
            <a:bodyPr/>
            <a:lstStyle/>
            <a:p>
              <a:endParaRPr lang="en-IE"/>
            </a:p>
          </p:txBody>
        </p:sp>
        <p:sp>
          <p:nvSpPr>
            <p:cNvPr id="61515" name="Freeform 75"/>
            <p:cNvSpPr>
              <a:spLocks/>
            </p:cNvSpPr>
            <p:nvPr/>
          </p:nvSpPr>
          <p:spPr bwMode="auto">
            <a:xfrm>
              <a:off x="3850" y="2749"/>
              <a:ext cx="8" cy="25"/>
            </a:xfrm>
            <a:custGeom>
              <a:avLst/>
              <a:gdLst/>
              <a:ahLst/>
              <a:cxnLst>
                <a:cxn ang="0">
                  <a:pos x="31" y="29"/>
                </a:cxn>
                <a:cxn ang="0">
                  <a:pos x="15" y="18"/>
                </a:cxn>
                <a:cxn ang="0">
                  <a:pos x="0" y="116"/>
                </a:cxn>
                <a:cxn ang="0">
                  <a:pos x="22" y="116"/>
                </a:cxn>
                <a:cxn ang="0">
                  <a:pos x="38" y="18"/>
                </a:cxn>
                <a:cxn ang="0">
                  <a:pos x="22" y="7"/>
                </a:cxn>
                <a:cxn ang="0">
                  <a:pos x="38" y="18"/>
                </a:cxn>
                <a:cxn ang="0">
                  <a:pos x="40" y="0"/>
                </a:cxn>
                <a:cxn ang="0">
                  <a:pos x="22" y="7"/>
                </a:cxn>
                <a:cxn ang="0">
                  <a:pos x="31" y="29"/>
                </a:cxn>
              </a:cxnLst>
              <a:rect l="0" t="0" r="r" b="b"/>
              <a:pathLst>
                <a:path w="40" h="116">
                  <a:moveTo>
                    <a:pt x="31" y="29"/>
                  </a:moveTo>
                  <a:lnTo>
                    <a:pt x="15" y="18"/>
                  </a:lnTo>
                  <a:lnTo>
                    <a:pt x="0" y="116"/>
                  </a:lnTo>
                  <a:lnTo>
                    <a:pt x="22" y="116"/>
                  </a:lnTo>
                  <a:lnTo>
                    <a:pt x="38" y="18"/>
                  </a:lnTo>
                  <a:lnTo>
                    <a:pt x="22" y="7"/>
                  </a:lnTo>
                  <a:lnTo>
                    <a:pt x="38" y="18"/>
                  </a:lnTo>
                  <a:lnTo>
                    <a:pt x="40" y="0"/>
                  </a:lnTo>
                  <a:lnTo>
                    <a:pt x="22" y="7"/>
                  </a:lnTo>
                  <a:lnTo>
                    <a:pt x="31" y="29"/>
                  </a:lnTo>
                  <a:close/>
                </a:path>
              </a:pathLst>
            </a:custGeom>
            <a:solidFill>
              <a:srgbClr val="333333"/>
            </a:solidFill>
            <a:ln w="9525">
              <a:solidFill>
                <a:srgbClr val="3366FF"/>
              </a:solidFill>
              <a:round/>
              <a:headEnd/>
              <a:tailEnd/>
            </a:ln>
          </p:spPr>
          <p:txBody>
            <a:bodyPr/>
            <a:lstStyle/>
            <a:p>
              <a:endParaRPr lang="en-IE"/>
            </a:p>
          </p:txBody>
        </p:sp>
        <p:sp>
          <p:nvSpPr>
            <p:cNvPr id="61516" name="Freeform 76"/>
            <p:cNvSpPr>
              <a:spLocks/>
            </p:cNvSpPr>
            <p:nvPr/>
          </p:nvSpPr>
          <p:spPr bwMode="auto">
            <a:xfrm>
              <a:off x="3822" y="2750"/>
              <a:ext cx="34" cy="18"/>
            </a:xfrm>
            <a:custGeom>
              <a:avLst/>
              <a:gdLst/>
              <a:ahLst/>
              <a:cxnLst>
                <a:cxn ang="0">
                  <a:pos x="23" y="71"/>
                </a:cxn>
                <a:cxn ang="0">
                  <a:pos x="16" y="80"/>
                </a:cxn>
                <a:cxn ang="0">
                  <a:pos x="158" y="22"/>
                </a:cxn>
                <a:cxn ang="0">
                  <a:pos x="149" y="0"/>
                </a:cxn>
                <a:cxn ang="0">
                  <a:pos x="7" y="58"/>
                </a:cxn>
                <a:cxn ang="0">
                  <a:pos x="0" y="67"/>
                </a:cxn>
                <a:cxn ang="0">
                  <a:pos x="7" y="58"/>
                </a:cxn>
                <a:cxn ang="0">
                  <a:pos x="2" y="60"/>
                </a:cxn>
                <a:cxn ang="0">
                  <a:pos x="0" y="67"/>
                </a:cxn>
                <a:cxn ang="0">
                  <a:pos x="23" y="71"/>
                </a:cxn>
              </a:cxnLst>
              <a:rect l="0" t="0" r="r" b="b"/>
              <a:pathLst>
                <a:path w="158" h="80">
                  <a:moveTo>
                    <a:pt x="23" y="71"/>
                  </a:moveTo>
                  <a:lnTo>
                    <a:pt x="16" y="80"/>
                  </a:lnTo>
                  <a:lnTo>
                    <a:pt x="158" y="22"/>
                  </a:lnTo>
                  <a:lnTo>
                    <a:pt x="149" y="0"/>
                  </a:lnTo>
                  <a:lnTo>
                    <a:pt x="7" y="58"/>
                  </a:lnTo>
                  <a:lnTo>
                    <a:pt x="0" y="67"/>
                  </a:lnTo>
                  <a:lnTo>
                    <a:pt x="7" y="58"/>
                  </a:lnTo>
                  <a:lnTo>
                    <a:pt x="2" y="60"/>
                  </a:lnTo>
                  <a:lnTo>
                    <a:pt x="0" y="67"/>
                  </a:lnTo>
                  <a:lnTo>
                    <a:pt x="23" y="71"/>
                  </a:lnTo>
                  <a:close/>
                </a:path>
              </a:pathLst>
            </a:custGeom>
            <a:solidFill>
              <a:srgbClr val="333333"/>
            </a:solidFill>
            <a:ln w="9525">
              <a:solidFill>
                <a:srgbClr val="3366FF"/>
              </a:solidFill>
              <a:round/>
              <a:headEnd/>
              <a:tailEnd/>
            </a:ln>
          </p:spPr>
          <p:txBody>
            <a:bodyPr/>
            <a:lstStyle/>
            <a:p>
              <a:endParaRPr lang="en-IE"/>
            </a:p>
          </p:txBody>
        </p:sp>
        <p:sp>
          <p:nvSpPr>
            <p:cNvPr id="61517" name="Freeform 77"/>
            <p:cNvSpPr>
              <a:spLocks/>
            </p:cNvSpPr>
            <p:nvPr/>
          </p:nvSpPr>
          <p:spPr bwMode="auto">
            <a:xfrm>
              <a:off x="3815" y="2765"/>
              <a:ext cx="12" cy="26"/>
            </a:xfrm>
            <a:custGeom>
              <a:avLst/>
              <a:gdLst/>
              <a:ahLst/>
              <a:cxnLst>
                <a:cxn ang="0">
                  <a:pos x="11" y="117"/>
                </a:cxn>
                <a:cxn ang="0">
                  <a:pos x="22" y="108"/>
                </a:cxn>
                <a:cxn ang="0">
                  <a:pos x="52" y="4"/>
                </a:cxn>
                <a:cxn ang="0">
                  <a:pos x="29" y="0"/>
                </a:cxn>
                <a:cxn ang="0">
                  <a:pos x="0" y="104"/>
                </a:cxn>
                <a:cxn ang="0">
                  <a:pos x="11" y="95"/>
                </a:cxn>
                <a:cxn ang="0">
                  <a:pos x="11" y="117"/>
                </a:cxn>
                <a:cxn ang="0">
                  <a:pos x="20" y="119"/>
                </a:cxn>
                <a:cxn ang="0">
                  <a:pos x="22" y="108"/>
                </a:cxn>
                <a:cxn ang="0">
                  <a:pos x="11" y="117"/>
                </a:cxn>
              </a:cxnLst>
              <a:rect l="0" t="0" r="r" b="b"/>
              <a:pathLst>
                <a:path w="52" h="119">
                  <a:moveTo>
                    <a:pt x="11" y="117"/>
                  </a:moveTo>
                  <a:lnTo>
                    <a:pt x="22" y="108"/>
                  </a:lnTo>
                  <a:lnTo>
                    <a:pt x="52" y="4"/>
                  </a:lnTo>
                  <a:lnTo>
                    <a:pt x="29" y="0"/>
                  </a:lnTo>
                  <a:lnTo>
                    <a:pt x="0" y="104"/>
                  </a:lnTo>
                  <a:lnTo>
                    <a:pt x="11" y="95"/>
                  </a:lnTo>
                  <a:lnTo>
                    <a:pt x="11" y="117"/>
                  </a:lnTo>
                  <a:lnTo>
                    <a:pt x="20" y="119"/>
                  </a:lnTo>
                  <a:lnTo>
                    <a:pt x="22" y="108"/>
                  </a:lnTo>
                  <a:lnTo>
                    <a:pt x="11" y="117"/>
                  </a:lnTo>
                  <a:close/>
                </a:path>
              </a:pathLst>
            </a:custGeom>
            <a:solidFill>
              <a:srgbClr val="333333"/>
            </a:solidFill>
            <a:ln w="9525">
              <a:solidFill>
                <a:srgbClr val="3366FF"/>
              </a:solidFill>
              <a:round/>
              <a:headEnd/>
              <a:tailEnd/>
            </a:ln>
          </p:spPr>
          <p:txBody>
            <a:bodyPr/>
            <a:lstStyle/>
            <a:p>
              <a:endParaRPr lang="en-IE"/>
            </a:p>
          </p:txBody>
        </p:sp>
        <p:sp>
          <p:nvSpPr>
            <p:cNvPr id="61518" name="Freeform 78"/>
            <p:cNvSpPr>
              <a:spLocks/>
            </p:cNvSpPr>
            <p:nvPr/>
          </p:nvSpPr>
          <p:spPr bwMode="auto">
            <a:xfrm>
              <a:off x="3787" y="2781"/>
              <a:ext cx="31" cy="10"/>
            </a:xfrm>
            <a:custGeom>
              <a:avLst/>
              <a:gdLst/>
              <a:ahLst/>
              <a:cxnLst>
                <a:cxn ang="0">
                  <a:pos x="0" y="15"/>
                </a:cxn>
                <a:cxn ang="0">
                  <a:pos x="9" y="22"/>
                </a:cxn>
                <a:cxn ang="0">
                  <a:pos x="142" y="44"/>
                </a:cxn>
                <a:cxn ang="0">
                  <a:pos x="142" y="22"/>
                </a:cxn>
                <a:cxn ang="0">
                  <a:pos x="9" y="0"/>
                </a:cxn>
                <a:cxn ang="0">
                  <a:pos x="18" y="6"/>
                </a:cxn>
                <a:cxn ang="0">
                  <a:pos x="0" y="15"/>
                </a:cxn>
                <a:cxn ang="0">
                  <a:pos x="2" y="22"/>
                </a:cxn>
                <a:cxn ang="0">
                  <a:pos x="9" y="22"/>
                </a:cxn>
                <a:cxn ang="0">
                  <a:pos x="0" y="15"/>
                </a:cxn>
              </a:cxnLst>
              <a:rect l="0" t="0" r="r" b="b"/>
              <a:pathLst>
                <a:path w="142" h="44">
                  <a:moveTo>
                    <a:pt x="0" y="15"/>
                  </a:moveTo>
                  <a:lnTo>
                    <a:pt x="9" y="22"/>
                  </a:lnTo>
                  <a:lnTo>
                    <a:pt x="142" y="44"/>
                  </a:lnTo>
                  <a:lnTo>
                    <a:pt x="142" y="22"/>
                  </a:lnTo>
                  <a:lnTo>
                    <a:pt x="9" y="0"/>
                  </a:lnTo>
                  <a:lnTo>
                    <a:pt x="18" y="6"/>
                  </a:lnTo>
                  <a:lnTo>
                    <a:pt x="0" y="15"/>
                  </a:lnTo>
                  <a:lnTo>
                    <a:pt x="2" y="22"/>
                  </a:lnTo>
                  <a:lnTo>
                    <a:pt x="9" y="22"/>
                  </a:lnTo>
                  <a:lnTo>
                    <a:pt x="0" y="15"/>
                  </a:lnTo>
                  <a:close/>
                </a:path>
              </a:pathLst>
            </a:custGeom>
            <a:solidFill>
              <a:srgbClr val="333333"/>
            </a:solidFill>
            <a:ln w="9525">
              <a:solidFill>
                <a:srgbClr val="3366FF"/>
              </a:solidFill>
              <a:round/>
              <a:headEnd/>
              <a:tailEnd/>
            </a:ln>
          </p:spPr>
          <p:txBody>
            <a:bodyPr/>
            <a:lstStyle/>
            <a:p>
              <a:endParaRPr lang="en-IE"/>
            </a:p>
          </p:txBody>
        </p:sp>
        <p:sp>
          <p:nvSpPr>
            <p:cNvPr id="61519" name="Freeform 79"/>
            <p:cNvSpPr>
              <a:spLocks/>
            </p:cNvSpPr>
            <p:nvPr/>
          </p:nvSpPr>
          <p:spPr bwMode="auto">
            <a:xfrm>
              <a:off x="3771" y="2758"/>
              <a:ext cx="20" cy="26"/>
            </a:xfrm>
            <a:custGeom>
              <a:avLst/>
              <a:gdLst/>
              <a:ahLst/>
              <a:cxnLst>
                <a:cxn ang="0">
                  <a:pos x="0" y="2"/>
                </a:cxn>
                <a:cxn ang="0">
                  <a:pos x="2" y="9"/>
                </a:cxn>
                <a:cxn ang="0">
                  <a:pos x="72" y="122"/>
                </a:cxn>
                <a:cxn ang="0">
                  <a:pos x="90" y="113"/>
                </a:cxn>
                <a:cxn ang="0">
                  <a:pos x="20" y="0"/>
                </a:cxn>
                <a:cxn ang="0">
                  <a:pos x="22" y="7"/>
                </a:cxn>
                <a:cxn ang="0">
                  <a:pos x="0" y="2"/>
                </a:cxn>
                <a:cxn ang="0">
                  <a:pos x="0" y="7"/>
                </a:cxn>
                <a:cxn ang="0">
                  <a:pos x="2" y="9"/>
                </a:cxn>
                <a:cxn ang="0">
                  <a:pos x="0" y="2"/>
                </a:cxn>
              </a:cxnLst>
              <a:rect l="0" t="0" r="r" b="b"/>
              <a:pathLst>
                <a:path w="90" h="122">
                  <a:moveTo>
                    <a:pt x="0" y="2"/>
                  </a:moveTo>
                  <a:lnTo>
                    <a:pt x="2" y="9"/>
                  </a:lnTo>
                  <a:lnTo>
                    <a:pt x="72" y="122"/>
                  </a:lnTo>
                  <a:lnTo>
                    <a:pt x="90" y="113"/>
                  </a:lnTo>
                  <a:lnTo>
                    <a:pt x="20" y="0"/>
                  </a:lnTo>
                  <a:lnTo>
                    <a:pt x="22" y="7"/>
                  </a:lnTo>
                  <a:lnTo>
                    <a:pt x="0" y="2"/>
                  </a:lnTo>
                  <a:lnTo>
                    <a:pt x="0" y="7"/>
                  </a:lnTo>
                  <a:lnTo>
                    <a:pt x="2" y="9"/>
                  </a:lnTo>
                  <a:lnTo>
                    <a:pt x="0" y="2"/>
                  </a:lnTo>
                  <a:close/>
                </a:path>
              </a:pathLst>
            </a:custGeom>
            <a:solidFill>
              <a:srgbClr val="333333"/>
            </a:solidFill>
            <a:ln w="9525">
              <a:solidFill>
                <a:srgbClr val="3366FF"/>
              </a:solidFill>
              <a:round/>
              <a:headEnd/>
              <a:tailEnd/>
            </a:ln>
          </p:spPr>
          <p:txBody>
            <a:bodyPr/>
            <a:lstStyle/>
            <a:p>
              <a:endParaRPr lang="en-IE"/>
            </a:p>
          </p:txBody>
        </p:sp>
        <p:sp>
          <p:nvSpPr>
            <p:cNvPr id="61520" name="Freeform 80"/>
            <p:cNvSpPr>
              <a:spLocks/>
            </p:cNvSpPr>
            <p:nvPr/>
          </p:nvSpPr>
          <p:spPr bwMode="auto">
            <a:xfrm>
              <a:off x="3771" y="2720"/>
              <a:ext cx="12" cy="39"/>
            </a:xfrm>
            <a:custGeom>
              <a:avLst/>
              <a:gdLst/>
              <a:ahLst/>
              <a:cxnLst>
                <a:cxn ang="0">
                  <a:pos x="38" y="0"/>
                </a:cxn>
                <a:cxn ang="0">
                  <a:pos x="31" y="6"/>
                </a:cxn>
                <a:cxn ang="0">
                  <a:pos x="0" y="172"/>
                </a:cxn>
                <a:cxn ang="0">
                  <a:pos x="22" y="177"/>
                </a:cxn>
                <a:cxn ang="0">
                  <a:pos x="54" y="11"/>
                </a:cxn>
                <a:cxn ang="0">
                  <a:pos x="47" y="17"/>
                </a:cxn>
                <a:cxn ang="0">
                  <a:pos x="38" y="0"/>
                </a:cxn>
                <a:cxn ang="0">
                  <a:pos x="31" y="2"/>
                </a:cxn>
                <a:cxn ang="0">
                  <a:pos x="31" y="6"/>
                </a:cxn>
                <a:cxn ang="0">
                  <a:pos x="38" y="0"/>
                </a:cxn>
              </a:cxnLst>
              <a:rect l="0" t="0" r="r" b="b"/>
              <a:pathLst>
                <a:path w="54" h="177">
                  <a:moveTo>
                    <a:pt x="38" y="0"/>
                  </a:moveTo>
                  <a:lnTo>
                    <a:pt x="31" y="6"/>
                  </a:lnTo>
                  <a:lnTo>
                    <a:pt x="0" y="172"/>
                  </a:lnTo>
                  <a:lnTo>
                    <a:pt x="22" y="177"/>
                  </a:lnTo>
                  <a:lnTo>
                    <a:pt x="54" y="11"/>
                  </a:lnTo>
                  <a:lnTo>
                    <a:pt x="47" y="17"/>
                  </a:lnTo>
                  <a:lnTo>
                    <a:pt x="38" y="0"/>
                  </a:lnTo>
                  <a:lnTo>
                    <a:pt x="31" y="2"/>
                  </a:lnTo>
                  <a:lnTo>
                    <a:pt x="31" y="6"/>
                  </a:lnTo>
                  <a:lnTo>
                    <a:pt x="38" y="0"/>
                  </a:lnTo>
                  <a:close/>
                </a:path>
              </a:pathLst>
            </a:custGeom>
            <a:solidFill>
              <a:srgbClr val="333333"/>
            </a:solidFill>
            <a:ln w="9525">
              <a:solidFill>
                <a:srgbClr val="3366FF"/>
              </a:solidFill>
              <a:round/>
              <a:headEnd/>
              <a:tailEnd/>
            </a:ln>
          </p:spPr>
          <p:txBody>
            <a:bodyPr/>
            <a:lstStyle/>
            <a:p>
              <a:endParaRPr lang="en-IE"/>
            </a:p>
          </p:txBody>
        </p:sp>
        <p:sp>
          <p:nvSpPr>
            <p:cNvPr id="61521" name="Freeform 81"/>
            <p:cNvSpPr>
              <a:spLocks/>
            </p:cNvSpPr>
            <p:nvPr/>
          </p:nvSpPr>
          <p:spPr bwMode="auto">
            <a:xfrm>
              <a:off x="3779" y="2682"/>
              <a:ext cx="66" cy="42"/>
            </a:xfrm>
            <a:custGeom>
              <a:avLst/>
              <a:gdLst/>
              <a:ahLst/>
              <a:cxnLst>
                <a:cxn ang="0">
                  <a:pos x="300" y="8"/>
                </a:cxn>
                <a:cxn ang="0">
                  <a:pos x="287" y="6"/>
                </a:cxn>
                <a:cxn ang="0">
                  <a:pos x="0" y="173"/>
                </a:cxn>
                <a:cxn ang="0">
                  <a:pos x="9" y="190"/>
                </a:cxn>
                <a:cxn ang="0">
                  <a:pos x="296" y="24"/>
                </a:cxn>
                <a:cxn ang="0">
                  <a:pos x="282" y="22"/>
                </a:cxn>
                <a:cxn ang="0">
                  <a:pos x="300" y="8"/>
                </a:cxn>
                <a:cxn ang="0">
                  <a:pos x="294" y="0"/>
                </a:cxn>
                <a:cxn ang="0">
                  <a:pos x="287" y="6"/>
                </a:cxn>
                <a:cxn ang="0">
                  <a:pos x="300" y="8"/>
                </a:cxn>
              </a:cxnLst>
              <a:rect l="0" t="0" r="r" b="b"/>
              <a:pathLst>
                <a:path w="300" h="190">
                  <a:moveTo>
                    <a:pt x="300" y="8"/>
                  </a:moveTo>
                  <a:lnTo>
                    <a:pt x="287" y="6"/>
                  </a:lnTo>
                  <a:lnTo>
                    <a:pt x="0" y="173"/>
                  </a:lnTo>
                  <a:lnTo>
                    <a:pt x="9" y="190"/>
                  </a:lnTo>
                  <a:lnTo>
                    <a:pt x="296" y="24"/>
                  </a:lnTo>
                  <a:lnTo>
                    <a:pt x="282" y="22"/>
                  </a:lnTo>
                  <a:lnTo>
                    <a:pt x="300" y="8"/>
                  </a:lnTo>
                  <a:lnTo>
                    <a:pt x="294" y="0"/>
                  </a:lnTo>
                  <a:lnTo>
                    <a:pt x="287" y="6"/>
                  </a:lnTo>
                  <a:lnTo>
                    <a:pt x="300" y="8"/>
                  </a:lnTo>
                  <a:close/>
                </a:path>
              </a:pathLst>
            </a:custGeom>
            <a:solidFill>
              <a:srgbClr val="333333"/>
            </a:solidFill>
            <a:ln w="9525">
              <a:solidFill>
                <a:srgbClr val="3366FF"/>
              </a:solidFill>
              <a:round/>
              <a:headEnd/>
              <a:tailEnd/>
            </a:ln>
          </p:spPr>
          <p:txBody>
            <a:bodyPr/>
            <a:lstStyle/>
            <a:p>
              <a:endParaRPr lang="en-IE"/>
            </a:p>
          </p:txBody>
        </p:sp>
        <p:sp>
          <p:nvSpPr>
            <p:cNvPr id="61522" name="Freeform 82"/>
            <p:cNvSpPr>
              <a:spLocks/>
            </p:cNvSpPr>
            <p:nvPr/>
          </p:nvSpPr>
          <p:spPr bwMode="auto">
            <a:xfrm>
              <a:off x="3841" y="2684"/>
              <a:ext cx="26" cy="29"/>
            </a:xfrm>
            <a:custGeom>
              <a:avLst/>
              <a:gdLst/>
              <a:ahLst/>
              <a:cxnLst>
                <a:cxn ang="0">
                  <a:pos x="111" y="109"/>
                </a:cxn>
                <a:cxn ang="0">
                  <a:pos x="120" y="114"/>
                </a:cxn>
                <a:cxn ang="0">
                  <a:pos x="18" y="0"/>
                </a:cxn>
                <a:cxn ang="0">
                  <a:pos x="0" y="14"/>
                </a:cxn>
                <a:cxn ang="0">
                  <a:pos x="102" y="127"/>
                </a:cxn>
                <a:cxn ang="0">
                  <a:pos x="111" y="131"/>
                </a:cxn>
                <a:cxn ang="0">
                  <a:pos x="102" y="127"/>
                </a:cxn>
                <a:cxn ang="0">
                  <a:pos x="106" y="131"/>
                </a:cxn>
                <a:cxn ang="0">
                  <a:pos x="111" y="131"/>
                </a:cxn>
                <a:cxn ang="0">
                  <a:pos x="111" y="109"/>
                </a:cxn>
              </a:cxnLst>
              <a:rect l="0" t="0" r="r" b="b"/>
              <a:pathLst>
                <a:path w="120" h="131">
                  <a:moveTo>
                    <a:pt x="111" y="109"/>
                  </a:moveTo>
                  <a:lnTo>
                    <a:pt x="120" y="114"/>
                  </a:lnTo>
                  <a:lnTo>
                    <a:pt x="18" y="0"/>
                  </a:lnTo>
                  <a:lnTo>
                    <a:pt x="0" y="14"/>
                  </a:lnTo>
                  <a:lnTo>
                    <a:pt x="102" y="127"/>
                  </a:lnTo>
                  <a:lnTo>
                    <a:pt x="111" y="131"/>
                  </a:lnTo>
                  <a:lnTo>
                    <a:pt x="102" y="127"/>
                  </a:lnTo>
                  <a:lnTo>
                    <a:pt x="106" y="131"/>
                  </a:lnTo>
                  <a:lnTo>
                    <a:pt x="111" y="131"/>
                  </a:lnTo>
                  <a:lnTo>
                    <a:pt x="111" y="109"/>
                  </a:lnTo>
                  <a:close/>
                </a:path>
              </a:pathLst>
            </a:custGeom>
            <a:solidFill>
              <a:srgbClr val="333333"/>
            </a:solidFill>
            <a:ln w="9525">
              <a:solidFill>
                <a:srgbClr val="3366FF"/>
              </a:solidFill>
              <a:round/>
              <a:headEnd/>
              <a:tailEnd/>
            </a:ln>
          </p:spPr>
          <p:txBody>
            <a:bodyPr/>
            <a:lstStyle/>
            <a:p>
              <a:endParaRPr lang="en-IE"/>
            </a:p>
          </p:txBody>
        </p:sp>
        <p:sp>
          <p:nvSpPr>
            <p:cNvPr id="61523" name="Freeform 83"/>
            <p:cNvSpPr>
              <a:spLocks/>
            </p:cNvSpPr>
            <p:nvPr/>
          </p:nvSpPr>
          <p:spPr bwMode="auto">
            <a:xfrm>
              <a:off x="3865" y="2707"/>
              <a:ext cx="16" cy="6"/>
            </a:xfrm>
            <a:custGeom>
              <a:avLst/>
              <a:gdLst/>
              <a:ahLst/>
              <a:cxnLst>
                <a:cxn ang="0">
                  <a:pos x="40" y="15"/>
                </a:cxn>
                <a:cxn ang="0">
                  <a:pos x="52" y="0"/>
                </a:cxn>
                <a:cxn ang="0">
                  <a:pos x="0" y="4"/>
                </a:cxn>
                <a:cxn ang="0">
                  <a:pos x="0" y="26"/>
                </a:cxn>
                <a:cxn ang="0">
                  <a:pos x="52" y="22"/>
                </a:cxn>
                <a:cxn ang="0">
                  <a:pos x="63" y="6"/>
                </a:cxn>
                <a:cxn ang="0">
                  <a:pos x="52" y="22"/>
                </a:cxn>
                <a:cxn ang="0">
                  <a:pos x="70" y="22"/>
                </a:cxn>
                <a:cxn ang="0">
                  <a:pos x="63" y="6"/>
                </a:cxn>
                <a:cxn ang="0">
                  <a:pos x="40" y="15"/>
                </a:cxn>
              </a:cxnLst>
              <a:rect l="0" t="0" r="r" b="b"/>
              <a:pathLst>
                <a:path w="70" h="26">
                  <a:moveTo>
                    <a:pt x="40" y="15"/>
                  </a:moveTo>
                  <a:lnTo>
                    <a:pt x="52" y="0"/>
                  </a:lnTo>
                  <a:lnTo>
                    <a:pt x="0" y="4"/>
                  </a:lnTo>
                  <a:lnTo>
                    <a:pt x="0" y="26"/>
                  </a:lnTo>
                  <a:lnTo>
                    <a:pt x="52" y="22"/>
                  </a:lnTo>
                  <a:lnTo>
                    <a:pt x="63" y="6"/>
                  </a:lnTo>
                  <a:lnTo>
                    <a:pt x="52" y="22"/>
                  </a:lnTo>
                  <a:lnTo>
                    <a:pt x="70" y="22"/>
                  </a:lnTo>
                  <a:lnTo>
                    <a:pt x="63" y="6"/>
                  </a:lnTo>
                  <a:lnTo>
                    <a:pt x="40" y="15"/>
                  </a:lnTo>
                  <a:close/>
                </a:path>
              </a:pathLst>
            </a:custGeom>
            <a:solidFill>
              <a:srgbClr val="333333"/>
            </a:solidFill>
            <a:ln w="9525">
              <a:solidFill>
                <a:srgbClr val="3366FF"/>
              </a:solidFill>
              <a:round/>
              <a:headEnd/>
              <a:tailEnd/>
            </a:ln>
          </p:spPr>
          <p:txBody>
            <a:bodyPr/>
            <a:lstStyle/>
            <a:p>
              <a:endParaRPr lang="en-IE"/>
            </a:p>
          </p:txBody>
        </p:sp>
        <p:sp>
          <p:nvSpPr>
            <p:cNvPr id="61524" name="Freeform 84"/>
            <p:cNvSpPr>
              <a:spLocks/>
            </p:cNvSpPr>
            <p:nvPr/>
          </p:nvSpPr>
          <p:spPr bwMode="auto">
            <a:xfrm>
              <a:off x="3859" y="2673"/>
              <a:ext cx="20" cy="38"/>
            </a:xfrm>
            <a:custGeom>
              <a:avLst/>
              <a:gdLst/>
              <a:ahLst/>
              <a:cxnLst>
                <a:cxn ang="0">
                  <a:pos x="0" y="7"/>
                </a:cxn>
                <a:cxn ang="0">
                  <a:pos x="0" y="9"/>
                </a:cxn>
                <a:cxn ang="0">
                  <a:pos x="70" y="171"/>
                </a:cxn>
                <a:cxn ang="0">
                  <a:pos x="93" y="162"/>
                </a:cxn>
                <a:cxn ang="0">
                  <a:pos x="23" y="0"/>
                </a:cxn>
                <a:cxn ang="0">
                  <a:pos x="23" y="3"/>
                </a:cxn>
                <a:cxn ang="0">
                  <a:pos x="0" y="7"/>
                </a:cxn>
                <a:cxn ang="0">
                  <a:pos x="0" y="7"/>
                </a:cxn>
                <a:cxn ang="0">
                  <a:pos x="0" y="9"/>
                </a:cxn>
                <a:cxn ang="0">
                  <a:pos x="0" y="7"/>
                </a:cxn>
              </a:cxnLst>
              <a:rect l="0" t="0" r="r" b="b"/>
              <a:pathLst>
                <a:path w="93" h="171">
                  <a:moveTo>
                    <a:pt x="0" y="7"/>
                  </a:moveTo>
                  <a:lnTo>
                    <a:pt x="0" y="9"/>
                  </a:lnTo>
                  <a:lnTo>
                    <a:pt x="70" y="171"/>
                  </a:lnTo>
                  <a:lnTo>
                    <a:pt x="93" y="162"/>
                  </a:lnTo>
                  <a:lnTo>
                    <a:pt x="23" y="0"/>
                  </a:lnTo>
                  <a:lnTo>
                    <a:pt x="23" y="3"/>
                  </a:lnTo>
                  <a:lnTo>
                    <a:pt x="0" y="7"/>
                  </a:lnTo>
                  <a:lnTo>
                    <a:pt x="0" y="9"/>
                  </a:lnTo>
                  <a:lnTo>
                    <a:pt x="0" y="7"/>
                  </a:lnTo>
                  <a:close/>
                </a:path>
              </a:pathLst>
            </a:custGeom>
            <a:solidFill>
              <a:srgbClr val="333333"/>
            </a:solidFill>
            <a:ln w="9525">
              <a:solidFill>
                <a:srgbClr val="3366FF"/>
              </a:solidFill>
              <a:round/>
              <a:headEnd/>
              <a:tailEnd/>
            </a:ln>
          </p:spPr>
          <p:txBody>
            <a:bodyPr/>
            <a:lstStyle/>
            <a:p>
              <a:endParaRPr lang="en-IE"/>
            </a:p>
          </p:txBody>
        </p:sp>
        <p:sp>
          <p:nvSpPr>
            <p:cNvPr id="61525" name="Freeform 85"/>
            <p:cNvSpPr>
              <a:spLocks/>
            </p:cNvSpPr>
            <p:nvPr/>
          </p:nvSpPr>
          <p:spPr bwMode="auto">
            <a:xfrm>
              <a:off x="3854" y="2646"/>
              <a:ext cx="10" cy="29"/>
            </a:xfrm>
            <a:custGeom>
              <a:avLst/>
              <a:gdLst/>
              <a:ahLst/>
              <a:cxnLst>
                <a:cxn ang="0">
                  <a:pos x="2" y="0"/>
                </a:cxn>
                <a:cxn ang="0">
                  <a:pos x="0" y="9"/>
                </a:cxn>
                <a:cxn ang="0">
                  <a:pos x="24" y="129"/>
                </a:cxn>
                <a:cxn ang="0">
                  <a:pos x="47" y="125"/>
                </a:cxn>
                <a:cxn ang="0">
                  <a:pos x="22" y="5"/>
                </a:cxn>
                <a:cxn ang="0">
                  <a:pos x="20" y="14"/>
                </a:cxn>
                <a:cxn ang="0">
                  <a:pos x="2" y="0"/>
                </a:cxn>
                <a:cxn ang="0">
                  <a:pos x="0" y="5"/>
                </a:cxn>
                <a:cxn ang="0">
                  <a:pos x="0" y="9"/>
                </a:cxn>
                <a:cxn ang="0">
                  <a:pos x="2" y="0"/>
                </a:cxn>
              </a:cxnLst>
              <a:rect l="0" t="0" r="r" b="b"/>
              <a:pathLst>
                <a:path w="47" h="129">
                  <a:moveTo>
                    <a:pt x="2" y="0"/>
                  </a:moveTo>
                  <a:lnTo>
                    <a:pt x="0" y="9"/>
                  </a:lnTo>
                  <a:lnTo>
                    <a:pt x="24" y="129"/>
                  </a:lnTo>
                  <a:lnTo>
                    <a:pt x="47" y="125"/>
                  </a:lnTo>
                  <a:lnTo>
                    <a:pt x="22" y="5"/>
                  </a:lnTo>
                  <a:lnTo>
                    <a:pt x="20" y="14"/>
                  </a:lnTo>
                  <a:lnTo>
                    <a:pt x="2" y="0"/>
                  </a:lnTo>
                  <a:lnTo>
                    <a:pt x="0" y="5"/>
                  </a:lnTo>
                  <a:lnTo>
                    <a:pt x="0" y="9"/>
                  </a:lnTo>
                  <a:lnTo>
                    <a:pt x="2" y="0"/>
                  </a:lnTo>
                  <a:close/>
                </a:path>
              </a:pathLst>
            </a:custGeom>
            <a:solidFill>
              <a:srgbClr val="333333"/>
            </a:solidFill>
            <a:ln w="9525">
              <a:solidFill>
                <a:srgbClr val="3366FF"/>
              </a:solidFill>
              <a:round/>
              <a:headEnd/>
              <a:tailEnd/>
            </a:ln>
          </p:spPr>
          <p:txBody>
            <a:bodyPr/>
            <a:lstStyle/>
            <a:p>
              <a:endParaRPr lang="en-IE"/>
            </a:p>
          </p:txBody>
        </p:sp>
        <p:sp>
          <p:nvSpPr>
            <p:cNvPr id="61526" name="Freeform 86"/>
            <p:cNvSpPr>
              <a:spLocks/>
            </p:cNvSpPr>
            <p:nvPr/>
          </p:nvSpPr>
          <p:spPr bwMode="auto">
            <a:xfrm>
              <a:off x="3854" y="2618"/>
              <a:ext cx="24" cy="31"/>
            </a:xfrm>
            <a:custGeom>
              <a:avLst/>
              <a:gdLst/>
              <a:ahLst/>
              <a:cxnLst>
                <a:cxn ang="0">
                  <a:pos x="88" y="11"/>
                </a:cxn>
                <a:cxn ang="0">
                  <a:pos x="88" y="0"/>
                </a:cxn>
                <a:cxn ang="0">
                  <a:pos x="0" y="130"/>
                </a:cxn>
                <a:cxn ang="0">
                  <a:pos x="18" y="144"/>
                </a:cxn>
                <a:cxn ang="0">
                  <a:pos x="106" y="13"/>
                </a:cxn>
                <a:cxn ang="0">
                  <a:pos x="106" y="2"/>
                </a:cxn>
                <a:cxn ang="0">
                  <a:pos x="106" y="13"/>
                </a:cxn>
                <a:cxn ang="0">
                  <a:pos x="110" y="6"/>
                </a:cxn>
                <a:cxn ang="0">
                  <a:pos x="106" y="2"/>
                </a:cxn>
                <a:cxn ang="0">
                  <a:pos x="88" y="11"/>
                </a:cxn>
              </a:cxnLst>
              <a:rect l="0" t="0" r="r" b="b"/>
              <a:pathLst>
                <a:path w="110" h="144">
                  <a:moveTo>
                    <a:pt x="88" y="11"/>
                  </a:moveTo>
                  <a:lnTo>
                    <a:pt x="88" y="0"/>
                  </a:lnTo>
                  <a:lnTo>
                    <a:pt x="0" y="130"/>
                  </a:lnTo>
                  <a:lnTo>
                    <a:pt x="18" y="144"/>
                  </a:lnTo>
                  <a:lnTo>
                    <a:pt x="106" y="13"/>
                  </a:lnTo>
                  <a:lnTo>
                    <a:pt x="106" y="2"/>
                  </a:lnTo>
                  <a:lnTo>
                    <a:pt x="106" y="13"/>
                  </a:lnTo>
                  <a:lnTo>
                    <a:pt x="110" y="6"/>
                  </a:lnTo>
                  <a:lnTo>
                    <a:pt x="106" y="2"/>
                  </a:lnTo>
                  <a:lnTo>
                    <a:pt x="88" y="11"/>
                  </a:lnTo>
                  <a:close/>
                </a:path>
              </a:pathLst>
            </a:custGeom>
            <a:solidFill>
              <a:srgbClr val="333333"/>
            </a:solidFill>
            <a:ln w="9525">
              <a:solidFill>
                <a:srgbClr val="3366FF"/>
              </a:solidFill>
              <a:round/>
              <a:headEnd/>
              <a:tailEnd/>
            </a:ln>
          </p:spPr>
          <p:txBody>
            <a:bodyPr/>
            <a:lstStyle/>
            <a:p>
              <a:endParaRPr lang="en-IE"/>
            </a:p>
          </p:txBody>
        </p:sp>
        <p:sp>
          <p:nvSpPr>
            <p:cNvPr id="61527" name="Freeform 87"/>
            <p:cNvSpPr>
              <a:spLocks/>
            </p:cNvSpPr>
            <p:nvPr/>
          </p:nvSpPr>
          <p:spPr bwMode="auto">
            <a:xfrm>
              <a:off x="3856" y="2591"/>
              <a:ext cx="21" cy="29"/>
            </a:xfrm>
            <a:custGeom>
              <a:avLst/>
              <a:gdLst/>
              <a:ahLst/>
              <a:cxnLst>
                <a:cxn ang="0">
                  <a:pos x="0" y="5"/>
                </a:cxn>
                <a:cxn ang="0">
                  <a:pos x="2" y="9"/>
                </a:cxn>
                <a:cxn ang="0">
                  <a:pos x="77" y="136"/>
                </a:cxn>
                <a:cxn ang="0">
                  <a:pos x="95" y="127"/>
                </a:cxn>
                <a:cxn ang="0">
                  <a:pos x="20" y="0"/>
                </a:cxn>
                <a:cxn ang="0">
                  <a:pos x="23" y="5"/>
                </a:cxn>
                <a:cxn ang="0">
                  <a:pos x="0" y="5"/>
                </a:cxn>
                <a:cxn ang="0">
                  <a:pos x="0" y="7"/>
                </a:cxn>
                <a:cxn ang="0">
                  <a:pos x="2" y="9"/>
                </a:cxn>
                <a:cxn ang="0">
                  <a:pos x="0" y="5"/>
                </a:cxn>
              </a:cxnLst>
              <a:rect l="0" t="0" r="r" b="b"/>
              <a:pathLst>
                <a:path w="95" h="136">
                  <a:moveTo>
                    <a:pt x="0" y="5"/>
                  </a:moveTo>
                  <a:lnTo>
                    <a:pt x="2" y="9"/>
                  </a:lnTo>
                  <a:lnTo>
                    <a:pt x="77" y="136"/>
                  </a:lnTo>
                  <a:lnTo>
                    <a:pt x="95" y="127"/>
                  </a:lnTo>
                  <a:lnTo>
                    <a:pt x="20" y="0"/>
                  </a:lnTo>
                  <a:lnTo>
                    <a:pt x="23" y="5"/>
                  </a:lnTo>
                  <a:lnTo>
                    <a:pt x="0" y="5"/>
                  </a:lnTo>
                  <a:lnTo>
                    <a:pt x="0" y="7"/>
                  </a:lnTo>
                  <a:lnTo>
                    <a:pt x="2" y="9"/>
                  </a:lnTo>
                  <a:lnTo>
                    <a:pt x="0" y="5"/>
                  </a:lnTo>
                  <a:close/>
                </a:path>
              </a:pathLst>
            </a:custGeom>
            <a:solidFill>
              <a:srgbClr val="333333"/>
            </a:solidFill>
            <a:ln w="9525">
              <a:solidFill>
                <a:srgbClr val="3366FF"/>
              </a:solidFill>
              <a:round/>
              <a:headEnd/>
              <a:tailEnd/>
            </a:ln>
          </p:spPr>
          <p:txBody>
            <a:bodyPr/>
            <a:lstStyle/>
            <a:p>
              <a:endParaRPr lang="en-IE"/>
            </a:p>
          </p:txBody>
        </p:sp>
        <p:sp>
          <p:nvSpPr>
            <p:cNvPr id="61528" name="Freeform 88"/>
            <p:cNvSpPr>
              <a:spLocks/>
            </p:cNvSpPr>
            <p:nvPr/>
          </p:nvSpPr>
          <p:spPr bwMode="auto">
            <a:xfrm>
              <a:off x="3856" y="2566"/>
              <a:ext cx="8" cy="26"/>
            </a:xfrm>
            <a:custGeom>
              <a:avLst/>
              <a:gdLst/>
              <a:ahLst/>
              <a:cxnLst>
                <a:cxn ang="0">
                  <a:pos x="14" y="0"/>
                </a:cxn>
                <a:cxn ang="0">
                  <a:pos x="14" y="0"/>
                </a:cxn>
                <a:cxn ang="0">
                  <a:pos x="0" y="115"/>
                </a:cxn>
                <a:cxn ang="0">
                  <a:pos x="23" y="115"/>
                </a:cxn>
                <a:cxn ang="0">
                  <a:pos x="36" y="0"/>
                </a:cxn>
                <a:cxn ang="0">
                  <a:pos x="36" y="0"/>
                </a:cxn>
                <a:cxn ang="0">
                  <a:pos x="36" y="0"/>
                </a:cxn>
                <a:cxn ang="0">
                  <a:pos x="36" y="0"/>
                </a:cxn>
                <a:cxn ang="0">
                  <a:pos x="36" y="0"/>
                </a:cxn>
                <a:cxn ang="0">
                  <a:pos x="14" y="0"/>
                </a:cxn>
              </a:cxnLst>
              <a:rect l="0" t="0" r="r" b="b"/>
              <a:pathLst>
                <a:path w="36" h="115">
                  <a:moveTo>
                    <a:pt x="14" y="0"/>
                  </a:moveTo>
                  <a:lnTo>
                    <a:pt x="14" y="0"/>
                  </a:lnTo>
                  <a:lnTo>
                    <a:pt x="0" y="115"/>
                  </a:lnTo>
                  <a:lnTo>
                    <a:pt x="23" y="115"/>
                  </a:lnTo>
                  <a:lnTo>
                    <a:pt x="36" y="0"/>
                  </a:lnTo>
                  <a:lnTo>
                    <a:pt x="14" y="0"/>
                  </a:lnTo>
                  <a:close/>
                </a:path>
              </a:pathLst>
            </a:custGeom>
            <a:solidFill>
              <a:srgbClr val="333333"/>
            </a:solidFill>
            <a:ln w="9525">
              <a:solidFill>
                <a:srgbClr val="3366FF"/>
              </a:solidFill>
              <a:round/>
              <a:headEnd/>
              <a:tailEnd/>
            </a:ln>
          </p:spPr>
          <p:txBody>
            <a:bodyPr/>
            <a:lstStyle/>
            <a:p>
              <a:endParaRPr lang="en-IE"/>
            </a:p>
          </p:txBody>
        </p:sp>
        <p:sp>
          <p:nvSpPr>
            <p:cNvPr id="61529" name="Freeform 89"/>
            <p:cNvSpPr>
              <a:spLocks/>
            </p:cNvSpPr>
            <p:nvPr/>
          </p:nvSpPr>
          <p:spPr bwMode="auto">
            <a:xfrm>
              <a:off x="3855" y="2537"/>
              <a:ext cx="9" cy="29"/>
            </a:xfrm>
            <a:custGeom>
              <a:avLst/>
              <a:gdLst/>
              <a:ahLst/>
              <a:cxnLst>
                <a:cxn ang="0">
                  <a:pos x="14" y="0"/>
                </a:cxn>
                <a:cxn ang="0">
                  <a:pos x="3" y="11"/>
                </a:cxn>
                <a:cxn ang="0">
                  <a:pos x="21" y="133"/>
                </a:cxn>
                <a:cxn ang="0">
                  <a:pos x="43" y="133"/>
                </a:cxn>
                <a:cxn ang="0">
                  <a:pos x="25" y="11"/>
                </a:cxn>
                <a:cxn ang="0">
                  <a:pos x="14" y="22"/>
                </a:cxn>
                <a:cxn ang="0">
                  <a:pos x="14" y="0"/>
                </a:cxn>
                <a:cxn ang="0">
                  <a:pos x="0" y="0"/>
                </a:cxn>
                <a:cxn ang="0">
                  <a:pos x="3" y="11"/>
                </a:cxn>
                <a:cxn ang="0">
                  <a:pos x="14" y="0"/>
                </a:cxn>
              </a:cxnLst>
              <a:rect l="0" t="0" r="r" b="b"/>
              <a:pathLst>
                <a:path w="43" h="133">
                  <a:moveTo>
                    <a:pt x="14" y="0"/>
                  </a:moveTo>
                  <a:lnTo>
                    <a:pt x="3" y="11"/>
                  </a:lnTo>
                  <a:lnTo>
                    <a:pt x="21" y="133"/>
                  </a:lnTo>
                  <a:lnTo>
                    <a:pt x="43" y="133"/>
                  </a:lnTo>
                  <a:lnTo>
                    <a:pt x="25" y="11"/>
                  </a:lnTo>
                  <a:lnTo>
                    <a:pt x="14" y="22"/>
                  </a:lnTo>
                  <a:lnTo>
                    <a:pt x="14" y="0"/>
                  </a:lnTo>
                  <a:lnTo>
                    <a:pt x="0" y="0"/>
                  </a:lnTo>
                  <a:lnTo>
                    <a:pt x="3" y="11"/>
                  </a:lnTo>
                  <a:lnTo>
                    <a:pt x="14" y="0"/>
                  </a:lnTo>
                  <a:close/>
                </a:path>
              </a:pathLst>
            </a:custGeom>
            <a:solidFill>
              <a:srgbClr val="333333"/>
            </a:solidFill>
            <a:ln w="9525">
              <a:solidFill>
                <a:srgbClr val="3366FF"/>
              </a:solidFill>
              <a:round/>
              <a:headEnd/>
              <a:tailEnd/>
            </a:ln>
          </p:spPr>
          <p:txBody>
            <a:bodyPr/>
            <a:lstStyle/>
            <a:p>
              <a:endParaRPr lang="en-IE"/>
            </a:p>
          </p:txBody>
        </p:sp>
        <p:sp>
          <p:nvSpPr>
            <p:cNvPr id="61530" name="Freeform 90"/>
            <p:cNvSpPr>
              <a:spLocks/>
            </p:cNvSpPr>
            <p:nvPr/>
          </p:nvSpPr>
          <p:spPr bwMode="auto">
            <a:xfrm>
              <a:off x="3858" y="2537"/>
              <a:ext cx="16" cy="5"/>
            </a:xfrm>
            <a:custGeom>
              <a:avLst/>
              <a:gdLst/>
              <a:ahLst/>
              <a:cxnLst>
                <a:cxn ang="0">
                  <a:pos x="52" y="8"/>
                </a:cxn>
                <a:cxn ang="0">
                  <a:pos x="63" y="0"/>
                </a:cxn>
                <a:cxn ang="0">
                  <a:pos x="0" y="0"/>
                </a:cxn>
                <a:cxn ang="0">
                  <a:pos x="0" y="22"/>
                </a:cxn>
                <a:cxn ang="0">
                  <a:pos x="63" y="22"/>
                </a:cxn>
                <a:cxn ang="0">
                  <a:pos x="74" y="13"/>
                </a:cxn>
                <a:cxn ang="0">
                  <a:pos x="63" y="22"/>
                </a:cxn>
                <a:cxn ang="0">
                  <a:pos x="72" y="22"/>
                </a:cxn>
                <a:cxn ang="0">
                  <a:pos x="74" y="11"/>
                </a:cxn>
                <a:cxn ang="0">
                  <a:pos x="52" y="8"/>
                </a:cxn>
              </a:cxnLst>
              <a:rect l="0" t="0" r="r" b="b"/>
              <a:pathLst>
                <a:path w="74" h="22">
                  <a:moveTo>
                    <a:pt x="52" y="8"/>
                  </a:moveTo>
                  <a:lnTo>
                    <a:pt x="63" y="0"/>
                  </a:lnTo>
                  <a:lnTo>
                    <a:pt x="0" y="0"/>
                  </a:lnTo>
                  <a:lnTo>
                    <a:pt x="0" y="22"/>
                  </a:lnTo>
                  <a:lnTo>
                    <a:pt x="63" y="22"/>
                  </a:lnTo>
                  <a:lnTo>
                    <a:pt x="74" y="13"/>
                  </a:lnTo>
                  <a:lnTo>
                    <a:pt x="63" y="22"/>
                  </a:lnTo>
                  <a:lnTo>
                    <a:pt x="72" y="22"/>
                  </a:lnTo>
                  <a:lnTo>
                    <a:pt x="74" y="11"/>
                  </a:lnTo>
                  <a:lnTo>
                    <a:pt x="52" y="8"/>
                  </a:lnTo>
                  <a:close/>
                </a:path>
              </a:pathLst>
            </a:custGeom>
            <a:solidFill>
              <a:srgbClr val="333333"/>
            </a:solidFill>
            <a:ln w="9525">
              <a:solidFill>
                <a:srgbClr val="3366FF"/>
              </a:solidFill>
              <a:round/>
              <a:headEnd/>
              <a:tailEnd/>
            </a:ln>
          </p:spPr>
          <p:txBody>
            <a:bodyPr/>
            <a:lstStyle/>
            <a:p>
              <a:endParaRPr lang="en-IE"/>
            </a:p>
          </p:txBody>
        </p:sp>
        <p:sp>
          <p:nvSpPr>
            <p:cNvPr id="61531" name="Freeform 91"/>
            <p:cNvSpPr>
              <a:spLocks/>
            </p:cNvSpPr>
            <p:nvPr/>
          </p:nvSpPr>
          <p:spPr bwMode="auto">
            <a:xfrm>
              <a:off x="3869" y="2503"/>
              <a:ext cx="12" cy="37"/>
            </a:xfrm>
            <a:custGeom>
              <a:avLst/>
              <a:gdLst/>
              <a:ahLst/>
              <a:cxnLst>
                <a:cxn ang="0">
                  <a:pos x="40" y="24"/>
                </a:cxn>
                <a:cxn ang="0">
                  <a:pos x="29" y="11"/>
                </a:cxn>
                <a:cxn ang="0">
                  <a:pos x="0" y="166"/>
                </a:cxn>
                <a:cxn ang="0">
                  <a:pos x="22" y="171"/>
                </a:cxn>
                <a:cxn ang="0">
                  <a:pos x="52" y="16"/>
                </a:cxn>
                <a:cxn ang="0">
                  <a:pos x="40" y="2"/>
                </a:cxn>
                <a:cxn ang="0">
                  <a:pos x="52" y="13"/>
                </a:cxn>
                <a:cxn ang="0">
                  <a:pos x="54" y="0"/>
                </a:cxn>
                <a:cxn ang="0">
                  <a:pos x="40" y="2"/>
                </a:cxn>
                <a:cxn ang="0">
                  <a:pos x="40" y="24"/>
                </a:cxn>
              </a:cxnLst>
              <a:rect l="0" t="0" r="r" b="b"/>
              <a:pathLst>
                <a:path w="54" h="171">
                  <a:moveTo>
                    <a:pt x="40" y="24"/>
                  </a:moveTo>
                  <a:lnTo>
                    <a:pt x="29" y="11"/>
                  </a:lnTo>
                  <a:lnTo>
                    <a:pt x="0" y="166"/>
                  </a:lnTo>
                  <a:lnTo>
                    <a:pt x="22" y="171"/>
                  </a:lnTo>
                  <a:lnTo>
                    <a:pt x="52" y="16"/>
                  </a:lnTo>
                  <a:lnTo>
                    <a:pt x="40" y="2"/>
                  </a:lnTo>
                  <a:lnTo>
                    <a:pt x="52" y="13"/>
                  </a:lnTo>
                  <a:lnTo>
                    <a:pt x="54" y="0"/>
                  </a:lnTo>
                  <a:lnTo>
                    <a:pt x="40" y="2"/>
                  </a:lnTo>
                  <a:lnTo>
                    <a:pt x="40" y="24"/>
                  </a:lnTo>
                  <a:close/>
                </a:path>
              </a:pathLst>
            </a:custGeom>
            <a:solidFill>
              <a:srgbClr val="333333"/>
            </a:solidFill>
            <a:ln w="9525">
              <a:solidFill>
                <a:srgbClr val="3366FF"/>
              </a:solidFill>
              <a:round/>
              <a:headEnd/>
              <a:tailEnd/>
            </a:ln>
          </p:spPr>
          <p:txBody>
            <a:bodyPr/>
            <a:lstStyle/>
            <a:p>
              <a:endParaRPr lang="en-IE"/>
            </a:p>
          </p:txBody>
        </p:sp>
        <p:sp>
          <p:nvSpPr>
            <p:cNvPr id="61532" name="Freeform 92"/>
            <p:cNvSpPr>
              <a:spLocks/>
            </p:cNvSpPr>
            <p:nvPr/>
          </p:nvSpPr>
          <p:spPr bwMode="auto">
            <a:xfrm>
              <a:off x="3863" y="2503"/>
              <a:ext cx="15" cy="7"/>
            </a:xfrm>
            <a:custGeom>
              <a:avLst/>
              <a:gdLst/>
              <a:ahLst/>
              <a:cxnLst>
                <a:cxn ang="0">
                  <a:pos x="22" y="25"/>
                </a:cxn>
                <a:cxn ang="0">
                  <a:pos x="11" y="31"/>
                </a:cxn>
                <a:cxn ang="0">
                  <a:pos x="69" y="22"/>
                </a:cxn>
                <a:cxn ang="0">
                  <a:pos x="69" y="0"/>
                </a:cxn>
                <a:cxn ang="0">
                  <a:pos x="11" y="9"/>
                </a:cxn>
                <a:cxn ang="0">
                  <a:pos x="0" y="16"/>
                </a:cxn>
                <a:cxn ang="0">
                  <a:pos x="11" y="9"/>
                </a:cxn>
                <a:cxn ang="0">
                  <a:pos x="4" y="9"/>
                </a:cxn>
                <a:cxn ang="0">
                  <a:pos x="0" y="16"/>
                </a:cxn>
                <a:cxn ang="0">
                  <a:pos x="22" y="25"/>
                </a:cxn>
              </a:cxnLst>
              <a:rect l="0" t="0" r="r" b="b"/>
              <a:pathLst>
                <a:path w="69" h="31">
                  <a:moveTo>
                    <a:pt x="22" y="25"/>
                  </a:moveTo>
                  <a:lnTo>
                    <a:pt x="11" y="31"/>
                  </a:lnTo>
                  <a:lnTo>
                    <a:pt x="69" y="22"/>
                  </a:lnTo>
                  <a:lnTo>
                    <a:pt x="69" y="0"/>
                  </a:lnTo>
                  <a:lnTo>
                    <a:pt x="11" y="9"/>
                  </a:lnTo>
                  <a:lnTo>
                    <a:pt x="0" y="16"/>
                  </a:lnTo>
                  <a:lnTo>
                    <a:pt x="11" y="9"/>
                  </a:lnTo>
                  <a:lnTo>
                    <a:pt x="4" y="9"/>
                  </a:lnTo>
                  <a:lnTo>
                    <a:pt x="0" y="16"/>
                  </a:lnTo>
                  <a:lnTo>
                    <a:pt x="22" y="25"/>
                  </a:lnTo>
                  <a:close/>
                </a:path>
              </a:pathLst>
            </a:custGeom>
            <a:solidFill>
              <a:srgbClr val="333333"/>
            </a:solidFill>
            <a:ln w="9525">
              <a:solidFill>
                <a:srgbClr val="3366FF"/>
              </a:solidFill>
              <a:round/>
              <a:headEnd/>
              <a:tailEnd/>
            </a:ln>
          </p:spPr>
          <p:txBody>
            <a:bodyPr/>
            <a:lstStyle/>
            <a:p>
              <a:endParaRPr lang="en-IE"/>
            </a:p>
          </p:txBody>
        </p:sp>
        <p:sp>
          <p:nvSpPr>
            <p:cNvPr id="61533" name="Freeform 93"/>
            <p:cNvSpPr>
              <a:spLocks/>
            </p:cNvSpPr>
            <p:nvPr/>
          </p:nvSpPr>
          <p:spPr bwMode="auto">
            <a:xfrm>
              <a:off x="3854" y="2507"/>
              <a:ext cx="14" cy="22"/>
            </a:xfrm>
            <a:custGeom>
              <a:avLst/>
              <a:gdLst/>
              <a:ahLst/>
              <a:cxnLst>
                <a:cxn ang="0">
                  <a:pos x="7" y="97"/>
                </a:cxn>
                <a:cxn ang="0">
                  <a:pos x="22" y="91"/>
                </a:cxn>
                <a:cxn ang="0">
                  <a:pos x="63" y="9"/>
                </a:cxn>
                <a:cxn ang="0">
                  <a:pos x="41" y="0"/>
                </a:cxn>
                <a:cxn ang="0">
                  <a:pos x="0" y="82"/>
                </a:cxn>
                <a:cxn ang="0">
                  <a:pos x="16" y="75"/>
                </a:cxn>
                <a:cxn ang="0">
                  <a:pos x="7" y="97"/>
                </a:cxn>
                <a:cxn ang="0">
                  <a:pos x="16" y="102"/>
                </a:cxn>
                <a:cxn ang="0">
                  <a:pos x="22" y="91"/>
                </a:cxn>
                <a:cxn ang="0">
                  <a:pos x="7" y="97"/>
                </a:cxn>
              </a:cxnLst>
              <a:rect l="0" t="0" r="r" b="b"/>
              <a:pathLst>
                <a:path w="63" h="102">
                  <a:moveTo>
                    <a:pt x="7" y="97"/>
                  </a:moveTo>
                  <a:lnTo>
                    <a:pt x="22" y="91"/>
                  </a:lnTo>
                  <a:lnTo>
                    <a:pt x="63" y="9"/>
                  </a:lnTo>
                  <a:lnTo>
                    <a:pt x="41" y="0"/>
                  </a:lnTo>
                  <a:lnTo>
                    <a:pt x="0" y="82"/>
                  </a:lnTo>
                  <a:lnTo>
                    <a:pt x="16" y="75"/>
                  </a:lnTo>
                  <a:lnTo>
                    <a:pt x="7" y="97"/>
                  </a:lnTo>
                  <a:lnTo>
                    <a:pt x="16" y="102"/>
                  </a:lnTo>
                  <a:lnTo>
                    <a:pt x="22" y="91"/>
                  </a:lnTo>
                  <a:lnTo>
                    <a:pt x="7" y="97"/>
                  </a:lnTo>
                  <a:close/>
                </a:path>
              </a:pathLst>
            </a:custGeom>
            <a:solidFill>
              <a:srgbClr val="333333"/>
            </a:solidFill>
            <a:ln w="9525">
              <a:solidFill>
                <a:srgbClr val="3366FF"/>
              </a:solidFill>
              <a:round/>
              <a:headEnd/>
              <a:tailEnd/>
            </a:ln>
          </p:spPr>
          <p:txBody>
            <a:bodyPr/>
            <a:lstStyle/>
            <a:p>
              <a:endParaRPr lang="en-IE"/>
            </a:p>
          </p:txBody>
        </p:sp>
        <p:sp>
          <p:nvSpPr>
            <p:cNvPr id="61534" name="Freeform 94"/>
            <p:cNvSpPr>
              <a:spLocks/>
            </p:cNvSpPr>
            <p:nvPr/>
          </p:nvSpPr>
          <p:spPr bwMode="auto">
            <a:xfrm>
              <a:off x="3834" y="2515"/>
              <a:ext cx="23" cy="13"/>
            </a:xfrm>
            <a:custGeom>
              <a:avLst/>
              <a:gdLst/>
              <a:ahLst/>
              <a:cxnLst>
                <a:cxn ang="0">
                  <a:pos x="7" y="6"/>
                </a:cxn>
                <a:cxn ang="0">
                  <a:pos x="12" y="22"/>
                </a:cxn>
                <a:cxn ang="0">
                  <a:pos x="100" y="57"/>
                </a:cxn>
                <a:cxn ang="0">
                  <a:pos x="109" y="35"/>
                </a:cxn>
                <a:cxn ang="0">
                  <a:pos x="21" y="0"/>
                </a:cxn>
                <a:cxn ang="0">
                  <a:pos x="25" y="15"/>
                </a:cxn>
                <a:cxn ang="0">
                  <a:pos x="7" y="6"/>
                </a:cxn>
                <a:cxn ang="0">
                  <a:pos x="0" y="15"/>
                </a:cxn>
                <a:cxn ang="0">
                  <a:pos x="12" y="22"/>
                </a:cxn>
                <a:cxn ang="0">
                  <a:pos x="7" y="6"/>
                </a:cxn>
              </a:cxnLst>
              <a:rect l="0" t="0" r="r" b="b"/>
              <a:pathLst>
                <a:path w="109" h="57">
                  <a:moveTo>
                    <a:pt x="7" y="6"/>
                  </a:moveTo>
                  <a:lnTo>
                    <a:pt x="12" y="22"/>
                  </a:lnTo>
                  <a:lnTo>
                    <a:pt x="100" y="57"/>
                  </a:lnTo>
                  <a:lnTo>
                    <a:pt x="109" y="35"/>
                  </a:lnTo>
                  <a:lnTo>
                    <a:pt x="21" y="0"/>
                  </a:lnTo>
                  <a:lnTo>
                    <a:pt x="25" y="15"/>
                  </a:lnTo>
                  <a:lnTo>
                    <a:pt x="7" y="6"/>
                  </a:lnTo>
                  <a:lnTo>
                    <a:pt x="0" y="15"/>
                  </a:lnTo>
                  <a:lnTo>
                    <a:pt x="12" y="22"/>
                  </a:lnTo>
                  <a:lnTo>
                    <a:pt x="7" y="6"/>
                  </a:lnTo>
                  <a:close/>
                </a:path>
              </a:pathLst>
            </a:custGeom>
            <a:solidFill>
              <a:srgbClr val="333333"/>
            </a:solidFill>
            <a:ln w="9525">
              <a:solidFill>
                <a:srgbClr val="3366FF"/>
              </a:solidFill>
              <a:round/>
              <a:headEnd/>
              <a:tailEnd/>
            </a:ln>
          </p:spPr>
          <p:txBody>
            <a:bodyPr/>
            <a:lstStyle/>
            <a:p>
              <a:endParaRPr lang="en-IE"/>
            </a:p>
          </p:txBody>
        </p:sp>
        <p:sp>
          <p:nvSpPr>
            <p:cNvPr id="61535" name="Freeform 95"/>
            <p:cNvSpPr>
              <a:spLocks/>
            </p:cNvSpPr>
            <p:nvPr/>
          </p:nvSpPr>
          <p:spPr bwMode="auto">
            <a:xfrm>
              <a:off x="3835" y="2496"/>
              <a:ext cx="15" cy="23"/>
            </a:xfrm>
            <a:custGeom>
              <a:avLst/>
              <a:gdLst/>
              <a:ahLst/>
              <a:cxnLst>
                <a:cxn ang="0">
                  <a:pos x="45" y="5"/>
                </a:cxn>
                <a:cxn ang="0">
                  <a:pos x="48" y="0"/>
                </a:cxn>
                <a:cxn ang="0">
                  <a:pos x="0" y="93"/>
                </a:cxn>
                <a:cxn ang="0">
                  <a:pos x="18" y="102"/>
                </a:cxn>
                <a:cxn ang="0">
                  <a:pos x="66" y="9"/>
                </a:cxn>
                <a:cxn ang="0">
                  <a:pos x="68" y="5"/>
                </a:cxn>
                <a:cxn ang="0">
                  <a:pos x="66" y="9"/>
                </a:cxn>
                <a:cxn ang="0">
                  <a:pos x="68" y="7"/>
                </a:cxn>
                <a:cxn ang="0">
                  <a:pos x="68" y="5"/>
                </a:cxn>
                <a:cxn ang="0">
                  <a:pos x="45" y="5"/>
                </a:cxn>
              </a:cxnLst>
              <a:rect l="0" t="0" r="r" b="b"/>
              <a:pathLst>
                <a:path w="68" h="102">
                  <a:moveTo>
                    <a:pt x="45" y="5"/>
                  </a:moveTo>
                  <a:lnTo>
                    <a:pt x="48" y="0"/>
                  </a:lnTo>
                  <a:lnTo>
                    <a:pt x="0" y="93"/>
                  </a:lnTo>
                  <a:lnTo>
                    <a:pt x="18" y="102"/>
                  </a:lnTo>
                  <a:lnTo>
                    <a:pt x="66" y="9"/>
                  </a:lnTo>
                  <a:lnTo>
                    <a:pt x="68" y="5"/>
                  </a:lnTo>
                  <a:lnTo>
                    <a:pt x="66" y="9"/>
                  </a:lnTo>
                  <a:lnTo>
                    <a:pt x="68" y="7"/>
                  </a:lnTo>
                  <a:lnTo>
                    <a:pt x="68" y="5"/>
                  </a:lnTo>
                  <a:lnTo>
                    <a:pt x="45" y="5"/>
                  </a:lnTo>
                  <a:close/>
                </a:path>
              </a:pathLst>
            </a:custGeom>
            <a:solidFill>
              <a:srgbClr val="333333"/>
            </a:solidFill>
            <a:ln w="9525">
              <a:solidFill>
                <a:srgbClr val="3366FF"/>
              </a:solidFill>
              <a:round/>
              <a:headEnd/>
              <a:tailEnd/>
            </a:ln>
          </p:spPr>
          <p:txBody>
            <a:bodyPr/>
            <a:lstStyle/>
            <a:p>
              <a:endParaRPr lang="en-IE"/>
            </a:p>
          </p:txBody>
        </p:sp>
        <p:sp>
          <p:nvSpPr>
            <p:cNvPr id="61536" name="Freeform 96"/>
            <p:cNvSpPr>
              <a:spLocks/>
            </p:cNvSpPr>
            <p:nvPr/>
          </p:nvSpPr>
          <p:spPr bwMode="auto">
            <a:xfrm>
              <a:off x="3845" y="2462"/>
              <a:ext cx="8" cy="35"/>
            </a:xfrm>
            <a:custGeom>
              <a:avLst/>
              <a:gdLst/>
              <a:ahLst/>
              <a:cxnLst>
                <a:cxn ang="0">
                  <a:pos x="23" y="22"/>
                </a:cxn>
                <a:cxn ang="0">
                  <a:pos x="14" y="11"/>
                </a:cxn>
                <a:cxn ang="0">
                  <a:pos x="0" y="164"/>
                </a:cxn>
                <a:cxn ang="0">
                  <a:pos x="23" y="164"/>
                </a:cxn>
                <a:cxn ang="0">
                  <a:pos x="36" y="11"/>
                </a:cxn>
                <a:cxn ang="0">
                  <a:pos x="27" y="0"/>
                </a:cxn>
                <a:cxn ang="0">
                  <a:pos x="36" y="11"/>
                </a:cxn>
                <a:cxn ang="0">
                  <a:pos x="36" y="2"/>
                </a:cxn>
                <a:cxn ang="0">
                  <a:pos x="27" y="0"/>
                </a:cxn>
                <a:cxn ang="0">
                  <a:pos x="23" y="22"/>
                </a:cxn>
              </a:cxnLst>
              <a:rect l="0" t="0" r="r" b="b"/>
              <a:pathLst>
                <a:path w="36" h="164">
                  <a:moveTo>
                    <a:pt x="23" y="22"/>
                  </a:moveTo>
                  <a:lnTo>
                    <a:pt x="14" y="11"/>
                  </a:lnTo>
                  <a:lnTo>
                    <a:pt x="0" y="164"/>
                  </a:lnTo>
                  <a:lnTo>
                    <a:pt x="23" y="164"/>
                  </a:lnTo>
                  <a:lnTo>
                    <a:pt x="36" y="11"/>
                  </a:lnTo>
                  <a:lnTo>
                    <a:pt x="27" y="0"/>
                  </a:lnTo>
                  <a:lnTo>
                    <a:pt x="36" y="11"/>
                  </a:lnTo>
                  <a:lnTo>
                    <a:pt x="36" y="2"/>
                  </a:lnTo>
                  <a:lnTo>
                    <a:pt x="27" y="0"/>
                  </a:lnTo>
                  <a:lnTo>
                    <a:pt x="23" y="22"/>
                  </a:lnTo>
                  <a:close/>
                </a:path>
              </a:pathLst>
            </a:custGeom>
            <a:solidFill>
              <a:srgbClr val="333333"/>
            </a:solidFill>
            <a:ln w="9525">
              <a:solidFill>
                <a:srgbClr val="3366FF"/>
              </a:solidFill>
              <a:round/>
              <a:headEnd/>
              <a:tailEnd/>
            </a:ln>
          </p:spPr>
          <p:txBody>
            <a:bodyPr/>
            <a:lstStyle/>
            <a:p>
              <a:endParaRPr lang="en-IE"/>
            </a:p>
          </p:txBody>
        </p:sp>
        <p:sp>
          <p:nvSpPr>
            <p:cNvPr id="61537" name="Freeform 97"/>
            <p:cNvSpPr>
              <a:spLocks/>
            </p:cNvSpPr>
            <p:nvPr/>
          </p:nvSpPr>
          <p:spPr bwMode="auto">
            <a:xfrm>
              <a:off x="3816" y="2454"/>
              <a:ext cx="35" cy="12"/>
            </a:xfrm>
            <a:custGeom>
              <a:avLst/>
              <a:gdLst/>
              <a:ahLst/>
              <a:cxnLst>
                <a:cxn ang="0">
                  <a:pos x="0" y="23"/>
                </a:cxn>
                <a:cxn ang="0">
                  <a:pos x="0" y="23"/>
                </a:cxn>
                <a:cxn ang="0">
                  <a:pos x="154" y="56"/>
                </a:cxn>
                <a:cxn ang="0">
                  <a:pos x="158" y="34"/>
                </a:cxn>
                <a:cxn ang="0">
                  <a:pos x="5" y="0"/>
                </a:cxn>
                <a:cxn ang="0">
                  <a:pos x="5" y="0"/>
                </a:cxn>
                <a:cxn ang="0">
                  <a:pos x="0" y="23"/>
                </a:cxn>
              </a:cxnLst>
              <a:rect l="0" t="0" r="r" b="b"/>
              <a:pathLst>
                <a:path w="158" h="56">
                  <a:moveTo>
                    <a:pt x="0" y="23"/>
                  </a:moveTo>
                  <a:lnTo>
                    <a:pt x="0" y="23"/>
                  </a:lnTo>
                  <a:lnTo>
                    <a:pt x="154" y="56"/>
                  </a:lnTo>
                  <a:lnTo>
                    <a:pt x="158" y="34"/>
                  </a:lnTo>
                  <a:lnTo>
                    <a:pt x="5" y="0"/>
                  </a:lnTo>
                  <a:lnTo>
                    <a:pt x="0" y="23"/>
                  </a:lnTo>
                  <a:close/>
                </a:path>
              </a:pathLst>
            </a:custGeom>
            <a:solidFill>
              <a:srgbClr val="333333"/>
            </a:solidFill>
            <a:ln w="9525">
              <a:solidFill>
                <a:srgbClr val="3366FF"/>
              </a:solidFill>
              <a:round/>
              <a:headEnd/>
              <a:tailEnd/>
            </a:ln>
          </p:spPr>
          <p:txBody>
            <a:bodyPr/>
            <a:lstStyle/>
            <a:p>
              <a:endParaRPr lang="en-IE"/>
            </a:p>
          </p:txBody>
        </p:sp>
        <p:sp>
          <p:nvSpPr>
            <p:cNvPr id="61538" name="Freeform 98"/>
            <p:cNvSpPr>
              <a:spLocks/>
            </p:cNvSpPr>
            <p:nvPr/>
          </p:nvSpPr>
          <p:spPr bwMode="auto">
            <a:xfrm>
              <a:off x="3786" y="2446"/>
              <a:ext cx="31" cy="13"/>
            </a:xfrm>
            <a:custGeom>
              <a:avLst/>
              <a:gdLst/>
              <a:ahLst/>
              <a:cxnLst>
                <a:cxn ang="0">
                  <a:pos x="18" y="20"/>
                </a:cxn>
                <a:cxn ang="0">
                  <a:pos x="7" y="24"/>
                </a:cxn>
                <a:cxn ang="0">
                  <a:pos x="137" y="58"/>
                </a:cxn>
                <a:cxn ang="0">
                  <a:pos x="142" y="35"/>
                </a:cxn>
                <a:cxn ang="0">
                  <a:pos x="11" y="2"/>
                </a:cxn>
                <a:cxn ang="0">
                  <a:pos x="0" y="7"/>
                </a:cxn>
                <a:cxn ang="0">
                  <a:pos x="11" y="2"/>
                </a:cxn>
                <a:cxn ang="0">
                  <a:pos x="7" y="0"/>
                </a:cxn>
                <a:cxn ang="0">
                  <a:pos x="2" y="7"/>
                </a:cxn>
                <a:cxn ang="0">
                  <a:pos x="18" y="20"/>
                </a:cxn>
              </a:cxnLst>
              <a:rect l="0" t="0" r="r" b="b"/>
              <a:pathLst>
                <a:path w="142" h="58">
                  <a:moveTo>
                    <a:pt x="18" y="20"/>
                  </a:moveTo>
                  <a:lnTo>
                    <a:pt x="7" y="24"/>
                  </a:lnTo>
                  <a:lnTo>
                    <a:pt x="137" y="58"/>
                  </a:lnTo>
                  <a:lnTo>
                    <a:pt x="142" y="35"/>
                  </a:lnTo>
                  <a:lnTo>
                    <a:pt x="11" y="2"/>
                  </a:lnTo>
                  <a:lnTo>
                    <a:pt x="0" y="7"/>
                  </a:lnTo>
                  <a:lnTo>
                    <a:pt x="11" y="2"/>
                  </a:lnTo>
                  <a:lnTo>
                    <a:pt x="7" y="0"/>
                  </a:lnTo>
                  <a:lnTo>
                    <a:pt x="2" y="7"/>
                  </a:lnTo>
                  <a:lnTo>
                    <a:pt x="18" y="20"/>
                  </a:lnTo>
                  <a:close/>
                </a:path>
              </a:pathLst>
            </a:custGeom>
            <a:solidFill>
              <a:srgbClr val="333333"/>
            </a:solidFill>
            <a:ln w="9525">
              <a:solidFill>
                <a:srgbClr val="3366FF"/>
              </a:solidFill>
              <a:round/>
              <a:headEnd/>
              <a:tailEnd/>
            </a:ln>
          </p:spPr>
          <p:txBody>
            <a:bodyPr/>
            <a:lstStyle/>
            <a:p>
              <a:endParaRPr lang="en-IE"/>
            </a:p>
          </p:txBody>
        </p:sp>
        <p:sp>
          <p:nvSpPr>
            <p:cNvPr id="61539" name="Freeform 99"/>
            <p:cNvSpPr>
              <a:spLocks/>
            </p:cNvSpPr>
            <p:nvPr/>
          </p:nvSpPr>
          <p:spPr bwMode="auto">
            <a:xfrm>
              <a:off x="3775" y="2448"/>
              <a:ext cx="15" cy="15"/>
            </a:xfrm>
            <a:custGeom>
              <a:avLst/>
              <a:gdLst/>
              <a:ahLst/>
              <a:cxnLst>
                <a:cxn ang="0">
                  <a:pos x="9" y="70"/>
                </a:cxn>
                <a:cxn ang="0">
                  <a:pos x="18" y="66"/>
                </a:cxn>
                <a:cxn ang="0">
                  <a:pos x="70" y="13"/>
                </a:cxn>
                <a:cxn ang="0">
                  <a:pos x="52" y="0"/>
                </a:cxn>
                <a:cxn ang="0">
                  <a:pos x="0" y="53"/>
                </a:cxn>
                <a:cxn ang="0">
                  <a:pos x="9" y="48"/>
                </a:cxn>
                <a:cxn ang="0">
                  <a:pos x="9" y="70"/>
                </a:cxn>
                <a:cxn ang="0">
                  <a:pos x="11" y="70"/>
                </a:cxn>
                <a:cxn ang="0">
                  <a:pos x="16" y="66"/>
                </a:cxn>
                <a:cxn ang="0">
                  <a:pos x="9" y="70"/>
                </a:cxn>
              </a:cxnLst>
              <a:rect l="0" t="0" r="r" b="b"/>
              <a:pathLst>
                <a:path w="70" h="70">
                  <a:moveTo>
                    <a:pt x="9" y="70"/>
                  </a:moveTo>
                  <a:lnTo>
                    <a:pt x="18" y="66"/>
                  </a:lnTo>
                  <a:lnTo>
                    <a:pt x="70" y="13"/>
                  </a:lnTo>
                  <a:lnTo>
                    <a:pt x="52" y="0"/>
                  </a:lnTo>
                  <a:lnTo>
                    <a:pt x="0" y="53"/>
                  </a:lnTo>
                  <a:lnTo>
                    <a:pt x="9" y="48"/>
                  </a:lnTo>
                  <a:lnTo>
                    <a:pt x="9" y="70"/>
                  </a:lnTo>
                  <a:lnTo>
                    <a:pt x="11" y="70"/>
                  </a:lnTo>
                  <a:lnTo>
                    <a:pt x="16" y="66"/>
                  </a:lnTo>
                  <a:lnTo>
                    <a:pt x="9" y="70"/>
                  </a:lnTo>
                  <a:close/>
                </a:path>
              </a:pathLst>
            </a:custGeom>
            <a:solidFill>
              <a:srgbClr val="333333"/>
            </a:solidFill>
            <a:ln w="9525">
              <a:solidFill>
                <a:srgbClr val="3366FF"/>
              </a:solidFill>
              <a:round/>
              <a:headEnd/>
              <a:tailEnd/>
            </a:ln>
          </p:spPr>
          <p:txBody>
            <a:bodyPr/>
            <a:lstStyle/>
            <a:p>
              <a:endParaRPr lang="en-IE"/>
            </a:p>
          </p:txBody>
        </p:sp>
        <p:sp>
          <p:nvSpPr>
            <p:cNvPr id="61540" name="Freeform 100"/>
            <p:cNvSpPr>
              <a:spLocks/>
            </p:cNvSpPr>
            <p:nvPr/>
          </p:nvSpPr>
          <p:spPr bwMode="auto">
            <a:xfrm>
              <a:off x="3755" y="2455"/>
              <a:ext cx="22" cy="8"/>
            </a:xfrm>
            <a:custGeom>
              <a:avLst/>
              <a:gdLst/>
              <a:ahLst/>
              <a:cxnLst>
                <a:cxn ang="0">
                  <a:pos x="13" y="20"/>
                </a:cxn>
                <a:cxn ang="0">
                  <a:pos x="6" y="22"/>
                </a:cxn>
                <a:cxn ang="0">
                  <a:pos x="99" y="37"/>
                </a:cxn>
                <a:cxn ang="0">
                  <a:pos x="99" y="15"/>
                </a:cxn>
                <a:cxn ang="0">
                  <a:pos x="6" y="0"/>
                </a:cxn>
                <a:cxn ang="0">
                  <a:pos x="0" y="2"/>
                </a:cxn>
                <a:cxn ang="0">
                  <a:pos x="6" y="0"/>
                </a:cxn>
                <a:cxn ang="0">
                  <a:pos x="4" y="0"/>
                </a:cxn>
                <a:cxn ang="0">
                  <a:pos x="0" y="2"/>
                </a:cxn>
                <a:cxn ang="0">
                  <a:pos x="13" y="20"/>
                </a:cxn>
              </a:cxnLst>
              <a:rect l="0" t="0" r="r" b="b"/>
              <a:pathLst>
                <a:path w="99" h="37">
                  <a:moveTo>
                    <a:pt x="13" y="20"/>
                  </a:moveTo>
                  <a:lnTo>
                    <a:pt x="6" y="22"/>
                  </a:lnTo>
                  <a:lnTo>
                    <a:pt x="99" y="37"/>
                  </a:lnTo>
                  <a:lnTo>
                    <a:pt x="99" y="15"/>
                  </a:lnTo>
                  <a:lnTo>
                    <a:pt x="6" y="0"/>
                  </a:lnTo>
                  <a:lnTo>
                    <a:pt x="0" y="2"/>
                  </a:lnTo>
                  <a:lnTo>
                    <a:pt x="6" y="0"/>
                  </a:lnTo>
                  <a:lnTo>
                    <a:pt x="4" y="0"/>
                  </a:lnTo>
                  <a:lnTo>
                    <a:pt x="0" y="2"/>
                  </a:lnTo>
                  <a:lnTo>
                    <a:pt x="13" y="20"/>
                  </a:lnTo>
                  <a:close/>
                </a:path>
              </a:pathLst>
            </a:custGeom>
            <a:solidFill>
              <a:srgbClr val="333333"/>
            </a:solidFill>
            <a:ln w="9525">
              <a:solidFill>
                <a:srgbClr val="3366FF"/>
              </a:solidFill>
              <a:round/>
              <a:headEnd/>
              <a:tailEnd/>
            </a:ln>
          </p:spPr>
          <p:txBody>
            <a:bodyPr/>
            <a:lstStyle/>
            <a:p>
              <a:endParaRPr lang="en-IE"/>
            </a:p>
          </p:txBody>
        </p:sp>
        <p:sp>
          <p:nvSpPr>
            <p:cNvPr id="61541" name="Freeform 101"/>
            <p:cNvSpPr>
              <a:spLocks/>
            </p:cNvSpPr>
            <p:nvPr/>
          </p:nvSpPr>
          <p:spPr bwMode="auto">
            <a:xfrm>
              <a:off x="3740" y="2456"/>
              <a:ext cx="18" cy="15"/>
            </a:xfrm>
            <a:custGeom>
              <a:avLst/>
              <a:gdLst/>
              <a:ahLst/>
              <a:cxnLst>
                <a:cxn ang="0">
                  <a:pos x="7" y="69"/>
                </a:cxn>
                <a:cxn ang="0">
                  <a:pos x="13" y="67"/>
                </a:cxn>
                <a:cxn ang="0">
                  <a:pos x="81" y="18"/>
                </a:cxn>
                <a:cxn ang="0">
                  <a:pos x="68" y="0"/>
                </a:cxn>
                <a:cxn ang="0">
                  <a:pos x="0" y="49"/>
                </a:cxn>
                <a:cxn ang="0">
                  <a:pos x="7" y="47"/>
                </a:cxn>
                <a:cxn ang="0">
                  <a:pos x="7" y="69"/>
                </a:cxn>
                <a:cxn ang="0">
                  <a:pos x="9" y="69"/>
                </a:cxn>
                <a:cxn ang="0">
                  <a:pos x="13" y="67"/>
                </a:cxn>
                <a:cxn ang="0">
                  <a:pos x="7" y="69"/>
                </a:cxn>
              </a:cxnLst>
              <a:rect l="0" t="0" r="r" b="b"/>
              <a:pathLst>
                <a:path w="81" h="69">
                  <a:moveTo>
                    <a:pt x="7" y="69"/>
                  </a:moveTo>
                  <a:lnTo>
                    <a:pt x="13" y="67"/>
                  </a:lnTo>
                  <a:lnTo>
                    <a:pt x="81" y="18"/>
                  </a:lnTo>
                  <a:lnTo>
                    <a:pt x="68" y="0"/>
                  </a:lnTo>
                  <a:lnTo>
                    <a:pt x="0" y="49"/>
                  </a:lnTo>
                  <a:lnTo>
                    <a:pt x="7" y="47"/>
                  </a:lnTo>
                  <a:lnTo>
                    <a:pt x="7" y="69"/>
                  </a:lnTo>
                  <a:lnTo>
                    <a:pt x="9" y="69"/>
                  </a:lnTo>
                  <a:lnTo>
                    <a:pt x="13" y="67"/>
                  </a:lnTo>
                  <a:lnTo>
                    <a:pt x="7" y="69"/>
                  </a:lnTo>
                  <a:close/>
                </a:path>
              </a:pathLst>
            </a:custGeom>
            <a:solidFill>
              <a:srgbClr val="333333"/>
            </a:solidFill>
            <a:ln w="9525">
              <a:solidFill>
                <a:srgbClr val="3366FF"/>
              </a:solidFill>
              <a:round/>
              <a:headEnd/>
              <a:tailEnd/>
            </a:ln>
          </p:spPr>
          <p:txBody>
            <a:bodyPr/>
            <a:lstStyle/>
            <a:p>
              <a:endParaRPr lang="en-IE"/>
            </a:p>
          </p:txBody>
        </p:sp>
        <p:sp>
          <p:nvSpPr>
            <p:cNvPr id="61542" name="Freeform 102"/>
            <p:cNvSpPr>
              <a:spLocks/>
            </p:cNvSpPr>
            <p:nvPr/>
          </p:nvSpPr>
          <p:spPr bwMode="auto">
            <a:xfrm>
              <a:off x="3724" y="2466"/>
              <a:ext cx="18" cy="5"/>
            </a:xfrm>
            <a:custGeom>
              <a:avLst/>
              <a:gdLst/>
              <a:ahLst/>
              <a:cxnLst>
                <a:cxn ang="0">
                  <a:pos x="34" y="6"/>
                </a:cxn>
                <a:cxn ang="0">
                  <a:pos x="25" y="24"/>
                </a:cxn>
                <a:cxn ang="0">
                  <a:pos x="84" y="22"/>
                </a:cxn>
                <a:cxn ang="0">
                  <a:pos x="84" y="0"/>
                </a:cxn>
                <a:cxn ang="0">
                  <a:pos x="25" y="2"/>
                </a:cxn>
                <a:cxn ang="0">
                  <a:pos x="16" y="20"/>
                </a:cxn>
                <a:cxn ang="0">
                  <a:pos x="25" y="2"/>
                </a:cxn>
                <a:cxn ang="0">
                  <a:pos x="0" y="2"/>
                </a:cxn>
                <a:cxn ang="0">
                  <a:pos x="16" y="20"/>
                </a:cxn>
                <a:cxn ang="0">
                  <a:pos x="34" y="6"/>
                </a:cxn>
              </a:cxnLst>
              <a:rect l="0" t="0" r="r" b="b"/>
              <a:pathLst>
                <a:path w="84" h="24">
                  <a:moveTo>
                    <a:pt x="34" y="6"/>
                  </a:moveTo>
                  <a:lnTo>
                    <a:pt x="25" y="24"/>
                  </a:lnTo>
                  <a:lnTo>
                    <a:pt x="84" y="22"/>
                  </a:lnTo>
                  <a:lnTo>
                    <a:pt x="84" y="0"/>
                  </a:lnTo>
                  <a:lnTo>
                    <a:pt x="25" y="2"/>
                  </a:lnTo>
                  <a:lnTo>
                    <a:pt x="16" y="20"/>
                  </a:lnTo>
                  <a:lnTo>
                    <a:pt x="25" y="2"/>
                  </a:lnTo>
                  <a:lnTo>
                    <a:pt x="0" y="2"/>
                  </a:lnTo>
                  <a:lnTo>
                    <a:pt x="16" y="20"/>
                  </a:lnTo>
                  <a:lnTo>
                    <a:pt x="34" y="6"/>
                  </a:lnTo>
                  <a:close/>
                </a:path>
              </a:pathLst>
            </a:custGeom>
            <a:solidFill>
              <a:srgbClr val="333333"/>
            </a:solidFill>
            <a:ln w="9525">
              <a:solidFill>
                <a:srgbClr val="3366FF"/>
              </a:solidFill>
              <a:round/>
              <a:headEnd/>
              <a:tailEnd/>
            </a:ln>
          </p:spPr>
          <p:txBody>
            <a:bodyPr/>
            <a:lstStyle/>
            <a:p>
              <a:endParaRPr lang="en-IE"/>
            </a:p>
          </p:txBody>
        </p:sp>
        <p:sp>
          <p:nvSpPr>
            <p:cNvPr id="61543" name="Freeform 103"/>
            <p:cNvSpPr>
              <a:spLocks/>
            </p:cNvSpPr>
            <p:nvPr/>
          </p:nvSpPr>
          <p:spPr bwMode="auto">
            <a:xfrm>
              <a:off x="3727" y="2467"/>
              <a:ext cx="57" cy="65"/>
            </a:xfrm>
            <a:custGeom>
              <a:avLst/>
              <a:gdLst/>
              <a:ahLst/>
              <a:cxnLst>
                <a:cxn ang="0">
                  <a:pos x="237" y="297"/>
                </a:cxn>
                <a:cxn ang="0">
                  <a:pos x="246" y="280"/>
                </a:cxn>
                <a:cxn ang="0">
                  <a:pos x="18" y="0"/>
                </a:cxn>
                <a:cxn ang="0">
                  <a:pos x="0" y="14"/>
                </a:cxn>
                <a:cxn ang="0">
                  <a:pos x="228" y="293"/>
                </a:cxn>
                <a:cxn ang="0">
                  <a:pos x="237" y="275"/>
                </a:cxn>
                <a:cxn ang="0">
                  <a:pos x="237" y="297"/>
                </a:cxn>
                <a:cxn ang="0">
                  <a:pos x="262" y="297"/>
                </a:cxn>
                <a:cxn ang="0">
                  <a:pos x="246" y="280"/>
                </a:cxn>
                <a:cxn ang="0">
                  <a:pos x="237" y="297"/>
                </a:cxn>
              </a:cxnLst>
              <a:rect l="0" t="0" r="r" b="b"/>
              <a:pathLst>
                <a:path w="262" h="297">
                  <a:moveTo>
                    <a:pt x="237" y="297"/>
                  </a:moveTo>
                  <a:lnTo>
                    <a:pt x="246" y="280"/>
                  </a:lnTo>
                  <a:lnTo>
                    <a:pt x="18" y="0"/>
                  </a:lnTo>
                  <a:lnTo>
                    <a:pt x="0" y="14"/>
                  </a:lnTo>
                  <a:lnTo>
                    <a:pt x="228" y="293"/>
                  </a:lnTo>
                  <a:lnTo>
                    <a:pt x="237" y="275"/>
                  </a:lnTo>
                  <a:lnTo>
                    <a:pt x="237" y="297"/>
                  </a:lnTo>
                  <a:lnTo>
                    <a:pt x="262" y="297"/>
                  </a:lnTo>
                  <a:lnTo>
                    <a:pt x="246" y="280"/>
                  </a:lnTo>
                  <a:lnTo>
                    <a:pt x="237" y="297"/>
                  </a:lnTo>
                  <a:close/>
                </a:path>
              </a:pathLst>
            </a:custGeom>
            <a:solidFill>
              <a:srgbClr val="333333"/>
            </a:solidFill>
            <a:ln w="9525">
              <a:solidFill>
                <a:srgbClr val="3366FF"/>
              </a:solidFill>
              <a:round/>
              <a:headEnd/>
              <a:tailEnd/>
            </a:ln>
          </p:spPr>
          <p:txBody>
            <a:bodyPr/>
            <a:lstStyle/>
            <a:p>
              <a:endParaRPr lang="en-IE"/>
            </a:p>
          </p:txBody>
        </p:sp>
        <p:sp>
          <p:nvSpPr>
            <p:cNvPr id="61544" name="Freeform 104"/>
            <p:cNvSpPr>
              <a:spLocks/>
            </p:cNvSpPr>
            <p:nvPr/>
          </p:nvSpPr>
          <p:spPr bwMode="auto">
            <a:xfrm>
              <a:off x="3762" y="2527"/>
              <a:ext cx="17" cy="5"/>
            </a:xfrm>
            <a:custGeom>
              <a:avLst/>
              <a:gdLst/>
              <a:ahLst/>
              <a:cxnLst>
                <a:cxn ang="0">
                  <a:pos x="0" y="18"/>
                </a:cxn>
                <a:cxn ang="0">
                  <a:pos x="10" y="22"/>
                </a:cxn>
                <a:cxn ang="0">
                  <a:pos x="75" y="22"/>
                </a:cxn>
                <a:cxn ang="0">
                  <a:pos x="75" y="0"/>
                </a:cxn>
                <a:cxn ang="0">
                  <a:pos x="10" y="0"/>
                </a:cxn>
                <a:cxn ang="0">
                  <a:pos x="19" y="5"/>
                </a:cxn>
                <a:cxn ang="0">
                  <a:pos x="0" y="18"/>
                </a:cxn>
                <a:cxn ang="0">
                  <a:pos x="5" y="22"/>
                </a:cxn>
                <a:cxn ang="0">
                  <a:pos x="10" y="22"/>
                </a:cxn>
                <a:cxn ang="0">
                  <a:pos x="0" y="18"/>
                </a:cxn>
              </a:cxnLst>
              <a:rect l="0" t="0" r="r" b="b"/>
              <a:pathLst>
                <a:path w="75" h="22">
                  <a:moveTo>
                    <a:pt x="0" y="18"/>
                  </a:moveTo>
                  <a:lnTo>
                    <a:pt x="10" y="22"/>
                  </a:lnTo>
                  <a:lnTo>
                    <a:pt x="75" y="22"/>
                  </a:lnTo>
                  <a:lnTo>
                    <a:pt x="75" y="0"/>
                  </a:lnTo>
                  <a:lnTo>
                    <a:pt x="10" y="0"/>
                  </a:lnTo>
                  <a:lnTo>
                    <a:pt x="19" y="5"/>
                  </a:lnTo>
                  <a:lnTo>
                    <a:pt x="0" y="18"/>
                  </a:lnTo>
                  <a:lnTo>
                    <a:pt x="5" y="22"/>
                  </a:lnTo>
                  <a:lnTo>
                    <a:pt x="10" y="22"/>
                  </a:lnTo>
                  <a:lnTo>
                    <a:pt x="0" y="18"/>
                  </a:lnTo>
                  <a:close/>
                </a:path>
              </a:pathLst>
            </a:custGeom>
            <a:solidFill>
              <a:srgbClr val="333333"/>
            </a:solidFill>
            <a:ln w="9525">
              <a:solidFill>
                <a:srgbClr val="3366FF"/>
              </a:solidFill>
              <a:round/>
              <a:headEnd/>
              <a:tailEnd/>
            </a:ln>
          </p:spPr>
          <p:txBody>
            <a:bodyPr/>
            <a:lstStyle/>
            <a:p>
              <a:endParaRPr lang="en-IE"/>
            </a:p>
          </p:txBody>
        </p:sp>
        <p:sp>
          <p:nvSpPr>
            <p:cNvPr id="61545" name="Freeform 105"/>
            <p:cNvSpPr>
              <a:spLocks/>
            </p:cNvSpPr>
            <p:nvPr/>
          </p:nvSpPr>
          <p:spPr bwMode="auto">
            <a:xfrm>
              <a:off x="3750" y="2512"/>
              <a:ext cx="17" cy="19"/>
            </a:xfrm>
            <a:custGeom>
              <a:avLst/>
              <a:gdLst/>
              <a:ahLst/>
              <a:cxnLst>
                <a:cxn ang="0">
                  <a:pos x="9" y="23"/>
                </a:cxn>
                <a:cxn ang="0">
                  <a:pos x="0" y="18"/>
                </a:cxn>
                <a:cxn ang="0">
                  <a:pos x="56" y="87"/>
                </a:cxn>
                <a:cxn ang="0">
                  <a:pos x="75" y="74"/>
                </a:cxn>
                <a:cxn ang="0">
                  <a:pos x="18" y="5"/>
                </a:cxn>
                <a:cxn ang="0">
                  <a:pos x="9" y="0"/>
                </a:cxn>
                <a:cxn ang="0">
                  <a:pos x="18" y="5"/>
                </a:cxn>
                <a:cxn ang="0">
                  <a:pos x="16" y="0"/>
                </a:cxn>
                <a:cxn ang="0">
                  <a:pos x="9" y="0"/>
                </a:cxn>
                <a:cxn ang="0">
                  <a:pos x="9" y="23"/>
                </a:cxn>
              </a:cxnLst>
              <a:rect l="0" t="0" r="r" b="b"/>
              <a:pathLst>
                <a:path w="75" h="87">
                  <a:moveTo>
                    <a:pt x="9" y="23"/>
                  </a:moveTo>
                  <a:lnTo>
                    <a:pt x="0" y="18"/>
                  </a:lnTo>
                  <a:lnTo>
                    <a:pt x="56" y="87"/>
                  </a:lnTo>
                  <a:lnTo>
                    <a:pt x="75" y="74"/>
                  </a:lnTo>
                  <a:lnTo>
                    <a:pt x="18" y="5"/>
                  </a:lnTo>
                  <a:lnTo>
                    <a:pt x="9" y="0"/>
                  </a:lnTo>
                  <a:lnTo>
                    <a:pt x="18" y="5"/>
                  </a:lnTo>
                  <a:lnTo>
                    <a:pt x="16" y="0"/>
                  </a:lnTo>
                  <a:lnTo>
                    <a:pt x="9" y="0"/>
                  </a:lnTo>
                  <a:lnTo>
                    <a:pt x="9" y="23"/>
                  </a:lnTo>
                  <a:close/>
                </a:path>
              </a:pathLst>
            </a:custGeom>
            <a:solidFill>
              <a:srgbClr val="333333"/>
            </a:solidFill>
            <a:ln w="9525">
              <a:solidFill>
                <a:srgbClr val="3366FF"/>
              </a:solidFill>
              <a:round/>
              <a:headEnd/>
              <a:tailEnd/>
            </a:ln>
          </p:spPr>
          <p:txBody>
            <a:bodyPr/>
            <a:lstStyle/>
            <a:p>
              <a:endParaRPr lang="en-IE"/>
            </a:p>
          </p:txBody>
        </p:sp>
        <p:sp>
          <p:nvSpPr>
            <p:cNvPr id="61546" name="Freeform 106"/>
            <p:cNvSpPr>
              <a:spLocks/>
            </p:cNvSpPr>
            <p:nvPr/>
          </p:nvSpPr>
          <p:spPr bwMode="auto">
            <a:xfrm>
              <a:off x="3713" y="2506"/>
              <a:ext cx="39" cy="11"/>
            </a:xfrm>
            <a:custGeom>
              <a:avLst/>
              <a:gdLst/>
              <a:ahLst/>
              <a:cxnLst>
                <a:cxn ang="0">
                  <a:pos x="4" y="22"/>
                </a:cxn>
                <a:cxn ang="0">
                  <a:pos x="2" y="22"/>
                </a:cxn>
                <a:cxn ang="0">
                  <a:pos x="178" y="51"/>
                </a:cxn>
                <a:cxn ang="0">
                  <a:pos x="178" y="28"/>
                </a:cxn>
                <a:cxn ang="0">
                  <a:pos x="2" y="0"/>
                </a:cxn>
                <a:cxn ang="0">
                  <a:pos x="0" y="0"/>
                </a:cxn>
                <a:cxn ang="0">
                  <a:pos x="2" y="0"/>
                </a:cxn>
                <a:cxn ang="0">
                  <a:pos x="2" y="0"/>
                </a:cxn>
                <a:cxn ang="0">
                  <a:pos x="0" y="0"/>
                </a:cxn>
                <a:cxn ang="0">
                  <a:pos x="4" y="22"/>
                </a:cxn>
              </a:cxnLst>
              <a:rect l="0" t="0" r="r" b="b"/>
              <a:pathLst>
                <a:path w="178" h="51">
                  <a:moveTo>
                    <a:pt x="4" y="22"/>
                  </a:moveTo>
                  <a:lnTo>
                    <a:pt x="2" y="22"/>
                  </a:lnTo>
                  <a:lnTo>
                    <a:pt x="178" y="51"/>
                  </a:lnTo>
                  <a:lnTo>
                    <a:pt x="178" y="28"/>
                  </a:lnTo>
                  <a:lnTo>
                    <a:pt x="2" y="0"/>
                  </a:lnTo>
                  <a:lnTo>
                    <a:pt x="0" y="0"/>
                  </a:lnTo>
                  <a:lnTo>
                    <a:pt x="2" y="0"/>
                  </a:lnTo>
                  <a:lnTo>
                    <a:pt x="0" y="0"/>
                  </a:lnTo>
                  <a:lnTo>
                    <a:pt x="4" y="22"/>
                  </a:lnTo>
                  <a:close/>
                </a:path>
              </a:pathLst>
            </a:custGeom>
            <a:solidFill>
              <a:srgbClr val="333333"/>
            </a:solidFill>
            <a:ln w="9525">
              <a:solidFill>
                <a:srgbClr val="3366FF"/>
              </a:solidFill>
              <a:round/>
              <a:headEnd/>
              <a:tailEnd/>
            </a:ln>
          </p:spPr>
          <p:txBody>
            <a:bodyPr/>
            <a:lstStyle/>
            <a:p>
              <a:endParaRPr lang="en-IE"/>
            </a:p>
          </p:txBody>
        </p:sp>
        <p:sp>
          <p:nvSpPr>
            <p:cNvPr id="61547" name="Freeform 107"/>
            <p:cNvSpPr>
              <a:spLocks/>
            </p:cNvSpPr>
            <p:nvPr/>
          </p:nvSpPr>
          <p:spPr bwMode="auto">
            <a:xfrm>
              <a:off x="3696" y="2506"/>
              <a:ext cx="18" cy="9"/>
            </a:xfrm>
            <a:custGeom>
              <a:avLst/>
              <a:gdLst/>
              <a:ahLst/>
              <a:cxnLst>
                <a:cxn ang="0">
                  <a:pos x="0" y="28"/>
                </a:cxn>
                <a:cxn ang="0">
                  <a:pos x="13" y="40"/>
                </a:cxn>
                <a:cxn ang="0">
                  <a:pos x="85" y="22"/>
                </a:cxn>
                <a:cxn ang="0">
                  <a:pos x="81" y="0"/>
                </a:cxn>
                <a:cxn ang="0">
                  <a:pos x="9" y="17"/>
                </a:cxn>
                <a:cxn ang="0">
                  <a:pos x="22" y="28"/>
                </a:cxn>
                <a:cxn ang="0">
                  <a:pos x="0" y="28"/>
                </a:cxn>
                <a:cxn ang="0">
                  <a:pos x="2" y="42"/>
                </a:cxn>
                <a:cxn ang="0">
                  <a:pos x="13" y="40"/>
                </a:cxn>
                <a:cxn ang="0">
                  <a:pos x="0" y="28"/>
                </a:cxn>
              </a:cxnLst>
              <a:rect l="0" t="0" r="r" b="b"/>
              <a:pathLst>
                <a:path w="85" h="42">
                  <a:moveTo>
                    <a:pt x="0" y="28"/>
                  </a:moveTo>
                  <a:lnTo>
                    <a:pt x="13" y="40"/>
                  </a:lnTo>
                  <a:lnTo>
                    <a:pt x="85" y="22"/>
                  </a:lnTo>
                  <a:lnTo>
                    <a:pt x="81" y="0"/>
                  </a:lnTo>
                  <a:lnTo>
                    <a:pt x="9" y="17"/>
                  </a:lnTo>
                  <a:lnTo>
                    <a:pt x="22" y="28"/>
                  </a:lnTo>
                  <a:lnTo>
                    <a:pt x="0" y="28"/>
                  </a:lnTo>
                  <a:lnTo>
                    <a:pt x="2" y="42"/>
                  </a:lnTo>
                  <a:lnTo>
                    <a:pt x="13" y="40"/>
                  </a:lnTo>
                  <a:lnTo>
                    <a:pt x="0" y="28"/>
                  </a:lnTo>
                  <a:close/>
                </a:path>
              </a:pathLst>
            </a:custGeom>
            <a:solidFill>
              <a:srgbClr val="333333"/>
            </a:solidFill>
            <a:ln w="9525">
              <a:solidFill>
                <a:srgbClr val="3366FF"/>
              </a:solidFill>
              <a:round/>
              <a:headEnd/>
              <a:tailEnd/>
            </a:ln>
          </p:spPr>
          <p:txBody>
            <a:bodyPr/>
            <a:lstStyle/>
            <a:p>
              <a:endParaRPr lang="en-IE"/>
            </a:p>
          </p:txBody>
        </p:sp>
        <p:sp>
          <p:nvSpPr>
            <p:cNvPr id="61548" name="Freeform 108"/>
            <p:cNvSpPr>
              <a:spLocks/>
            </p:cNvSpPr>
            <p:nvPr/>
          </p:nvSpPr>
          <p:spPr bwMode="auto">
            <a:xfrm>
              <a:off x="3692" y="2478"/>
              <a:ext cx="8" cy="34"/>
            </a:xfrm>
            <a:custGeom>
              <a:avLst/>
              <a:gdLst/>
              <a:ahLst/>
              <a:cxnLst>
                <a:cxn ang="0">
                  <a:pos x="4" y="0"/>
                </a:cxn>
                <a:cxn ang="0">
                  <a:pos x="0" y="9"/>
                </a:cxn>
                <a:cxn ang="0">
                  <a:pos x="18" y="155"/>
                </a:cxn>
                <a:cxn ang="0">
                  <a:pos x="40" y="155"/>
                </a:cxn>
                <a:cxn ang="0">
                  <a:pos x="22" y="9"/>
                </a:cxn>
                <a:cxn ang="0">
                  <a:pos x="18" y="18"/>
                </a:cxn>
                <a:cxn ang="0">
                  <a:pos x="4" y="0"/>
                </a:cxn>
                <a:cxn ang="0">
                  <a:pos x="0" y="5"/>
                </a:cxn>
                <a:cxn ang="0">
                  <a:pos x="0" y="9"/>
                </a:cxn>
                <a:cxn ang="0">
                  <a:pos x="4" y="0"/>
                </a:cxn>
              </a:cxnLst>
              <a:rect l="0" t="0" r="r" b="b"/>
              <a:pathLst>
                <a:path w="40" h="155">
                  <a:moveTo>
                    <a:pt x="4" y="0"/>
                  </a:moveTo>
                  <a:lnTo>
                    <a:pt x="0" y="9"/>
                  </a:lnTo>
                  <a:lnTo>
                    <a:pt x="18" y="155"/>
                  </a:lnTo>
                  <a:lnTo>
                    <a:pt x="40" y="155"/>
                  </a:lnTo>
                  <a:lnTo>
                    <a:pt x="22" y="9"/>
                  </a:lnTo>
                  <a:lnTo>
                    <a:pt x="18" y="18"/>
                  </a:lnTo>
                  <a:lnTo>
                    <a:pt x="4" y="0"/>
                  </a:lnTo>
                  <a:lnTo>
                    <a:pt x="0" y="5"/>
                  </a:lnTo>
                  <a:lnTo>
                    <a:pt x="0" y="9"/>
                  </a:lnTo>
                  <a:lnTo>
                    <a:pt x="4" y="0"/>
                  </a:lnTo>
                  <a:close/>
                </a:path>
              </a:pathLst>
            </a:custGeom>
            <a:solidFill>
              <a:srgbClr val="333333"/>
            </a:solidFill>
            <a:ln w="9525">
              <a:solidFill>
                <a:srgbClr val="3366FF"/>
              </a:solidFill>
              <a:round/>
              <a:headEnd/>
              <a:tailEnd/>
            </a:ln>
          </p:spPr>
          <p:txBody>
            <a:bodyPr/>
            <a:lstStyle/>
            <a:p>
              <a:endParaRPr lang="en-IE"/>
            </a:p>
          </p:txBody>
        </p:sp>
        <p:sp>
          <p:nvSpPr>
            <p:cNvPr id="61549" name="Freeform 109"/>
            <p:cNvSpPr>
              <a:spLocks/>
            </p:cNvSpPr>
            <p:nvPr/>
          </p:nvSpPr>
          <p:spPr bwMode="auto">
            <a:xfrm>
              <a:off x="3692" y="2466"/>
              <a:ext cx="26" cy="16"/>
            </a:xfrm>
            <a:custGeom>
              <a:avLst/>
              <a:gdLst/>
              <a:ahLst/>
              <a:cxnLst>
                <a:cxn ang="0">
                  <a:pos x="88" y="15"/>
                </a:cxn>
                <a:cxn ang="0">
                  <a:pos x="90" y="0"/>
                </a:cxn>
                <a:cxn ang="0">
                  <a:pos x="0" y="57"/>
                </a:cxn>
                <a:cxn ang="0">
                  <a:pos x="14" y="75"/>
                </a:cxn>
                <a:cxn ang="0">
                  <a:pos x="104" y="17"/>
                </a:cxn>
                <a:cxn ang="0">
                  <a:pos x="106" y="2"/>
                </a:cxn>
                <a:cxn ang="0">
                  <a:pos x="104" y="17"/>
                </a:cxn>
                <a:cxn ang="0">
                  <a:pos x="115" y="11"/>
                </a:cxn>
                <a:cxn ang="0">
                  <a:pos x="106" y="2"/>
                </a:cxn>
                <a:cxn ang="0">
                  <a:pos x="88" y="15"/>
                </a:cxn>
              </a:cxnLst>
              <a:rect l="0" t="0" r="r" b="b"/>
              <a:pathLst>
                <a:path w="115" h="75">
                  <a:moveTo>
                    <a:pt x="88" y="15"/>
                  </a:moveTo>
                  <a:lnTo>
                    <a:pt x="90" y="0"/>
                  </a:lnTo>
                  <a:lnTo>
                    <a:pt x="0" y="57"/>
                  </a:lnTo>
                  <a:lnTo>
                    <a:pt x="14" y="75"/>
                  </a:lnTo>
                  <a:lnTo>
                    <a:pt x="104" y="17"/>
                  </a:lnTo>
                  <a:lnTo>
                    <a:pt x="106" y="2"/>
                  </a:lnTo>
                  <a:lnTo>
                    <a:pt x="104" y="17"/>
                  </a:lnTo>
                  <a:lnTo>
                    <a:pt x="115" y="11"/>
                  </a:lnTo>
                  <a:lnTo>
                    <a:pt x="106" y="2"/>
                  </a:lnTo>
                  <a:lnTo>
                    <a:pt x="88" y="15"/>
                  </a:lnTo>
                  <a:close/>
                </a:path>
              </a:pathLst>
            </a:custGeom>
            <a:solidFill>
              <a:srgbClr val="333333"/>
            </a:solidFill>
            <a:ln w="9525">
              <a:solidFill>
                <a:srgbClr val="3366FF"/>
              </a:solidFill>
              <a:round/>
              <a:headEnd/>
              <a:tailEnd/>
            </a:ln>
          </p:spPr>
          <p:txBody>
            <a:bodyPr/>
            <a:lstStyle/>
            <a:p>
              <a:endParaRPr lang="en-IE"/>
            </a:p>
          </p:txBody>
        </p:sp>
        <p:sp>
          <p:nvSpPr>
            <p:cNvPr id="61550" name="Freeform 110"/>
            <p:cNvSpPr>
              <a:spLocks/>
            </p:cNvSpPr>
            <p:nvPr/>
          </p:nvSpPr>
          <p:spPr bwMode="auto">
            <a:xfrm>
              <a:off x="3670" y="2344"/>
              <a:ext cx="147" cy="84"/>
            </a:xfrm>
            <a:custGeom>
              <a:avLst/>
              <a:gdLst/>
              <a:ahLst/>
              <a:cxnLst>
                <a:cxn ang="0">
                  <a:pos x="0" y="22"/>
                </a:cxn>
                <a:cxn ang="0">
                  <a:pos x="40" y="246"/>
                </a:cxn>
                <a:cxn ang="0">
                  <a:pos x="239" y="241"/>
                </a:cxn>
                <a:cxn ang="0">
                  <a:pos x="494" y="321"/>
                </a:cxn>
                <a:cxn ang="0">
                  <a:pos x="570" y="386"/>
                </a:cxn>
                <a:cxn ang="0">
                  <a:pos x="591" y="335"/>
                </a:cxn>
                <a:cxn ang="0">
                  <a:pos x="670" y="330"/>
                </a:cxn>
                <a:cxn ang="0">
                  <a:pos x="638" y="259"/>
                </a:cxn>
                <a:cxn ang="0">
                  <a:pos x="390" y="53"/>
                </a:cxn>
                <a:cxn ang="0">
                  <a:pos x="171" y="0"/>
                </a:cxn>
                <a:cxn ang="0">
                  <a:pos x="0" y="22"/>
                </a:cxn>
              </a:cxnLst>
              <a:rect l="0" t="0" r="r" b="b"/>
              <a:pathLst>
                <a:path w="670" h="386">
                  <a:moveTo>
                    <a:pt x="0" y="22"/>
                  </a:moveTo>
                  <a:lnTo>
                    <a:pt x="40" y="246"/>
                  </a:lnTo>
                  <a:lnTo>
                    <a:pt x="239" y="241"/>
                  </a:lnTo>
                  <a:lnTo>
                    <a:pt x="494" y="321"/>
                  </a:lnTo>
                  <a:lnTo>
                    <a:pt x="570" y="386"/>
                  </a:lnTo>
                  <a:lnTo>
                    <a:pt x="591" y="335"/>
                  </a:lnTo>
                  <a:lnTo>
                    <a:pt x="670" y="330"/>
                  </a:lnTo>
                  <a:lnTo>
                    <a:pt x="638" y="259"/>
                  </a:lnTo>
                  <a:lnTo>
                    <a:pt x="390" y="53"/>
                  </a:lnTo>
                  <a:lnTo>
                    <a:pt x="171" y="0"/>
                  </a:lnTo>
                  <a:lnTo>
                    <a:pt x="0" y="22"/>
                  </a:lnTo>
                  <a:close/>
                </a:path>
              </a:pathLst>
            </a:custGeom>
            <a:solidFill>
              <a:srgbClr val="C0C0C0"/>
            </a:solidFill>
            <a:ln w="9525">
              <a:solidFill>
                <a:srgbClr val="3366FF"/>
              </a:solidFill>
              <a:round/>
              <a:headEnd/>
              <a:tailEnd/>
            </a:ln>
          </p:spPr>
          <p:txBody>
            <a:bodyPr/>
            <a:lstStyle/>
            <a:p>
              <a:endParaRPr lang="en-IE"/>
            </a:p>
          </p:txBody>
        </p:sp>
        <p:sp>
          <p:nvSpPr>
            <p:cNvPr id="61551" name="Freeform 111"/>
            <p:cNvSpPr>
              <a:spLocks/>
            </p:cNvSpPr>
            <p:nvPr/>
          </p:nvSpPr>
          <p:spPr bwMode="auto">
            <a:xfrm>
              <a:off x="3668" y="2348"/>
              <a:ext cx="14" cy="52"/>
            </a:xfrm>
            <a:custGeom>
              <a:avLst/>
              <a:gdLst/>
              <a:ahLst/>
              <a:cxnLst>
                <a:cxn ang="0">
                  <a:pos x="52" y="213"/>
                </a:cxn>
                <a:cxn ang="0">
                  <a:pos x="63" y="224"/>
                </a:cxn>
                <a:cxn ang="0">
                  <a:pos x="23" y="0"/>
                </a:cxn>
                <a:cxn ang="0">
                  <a:pos x="0" y="0"/>
                </a:cxn>
                <a:cxn ang="0">
                  <a:pos x="41" y="224"/>
                </a:cxn>
                <a:cxn ang="0">
                  <a:pos x="52" y="235"/>
                </a:cxn>
                <a:cxn ang="0">
                  <a:pos x="41" y="224"/>
                </a:cxn>
                <a:cxn ang="0">
                  <a:pos x="43" y="235"/>
                </a:cxn>
                <a:cxn ang="0">
                  <a:pos x="52" y="235"/>
                </a:cxn>
                <a:cxn ang="0">
                  <a:pos x="52" y="213"/>
                </a:cxn>
              </a:cxnLst>
              <a:rect l="0" t="0" r="r" b="b"/>
              <a:pathLst>
                <a:path w="63" h="235">
                  <a:moveTo>
                    <a:pt x="52" y="213"/>
                  </a:moveTo>
                  <a:lnTo>
                    <a:pt x="63" y="224"/>
                  </a:lnTo>
                  <a:lnTo>
                    <a:pt x="23" y="0"/>
                  </a:lnTo>
                  <a:lnTo>
                    <a:pt x="0" y="0"/>
                  </a:lnTo>
                  <a:lnTo>
                    <a:pt x="41" y="224"/>
                  </a:lnTo>
                  <a:lnTo>
                    <a:pt x="52" y="235"/>
                  </a:lnTo>
                  <a:lnTo>
                    <a:pt x="41" y="224"/>
                  </a:lnTo>
                  <a:lnTo>
                    <a:pt x="43" y="235"/>
                  </a:lnTo>
                  <a:lnTo>
                    <a:pt x="52" y="235"/>
                  </a:lnTo>
                  <a:lnTo>
                    <a:pt x="52" y="213"/>
                  </a:lnTo>
                  <a:close/>
                </a:path>
              </a:pathLst>
            </a:custGeom>
            <a:solidFill>
              <a:srgbClr val="333333"/>
            </a:solidFill>
            <a:ln w="9525">
              <a:solidFill>
                <a:srgbClr val="3366FF"/>
              </a:solidFill>
              <a:round/>
              <a:headEnd/>
              <a:tailEnd/>
            </a:ln>
          </p:spPr>
          <p:txBody>
            <a:bodyPr/>
            <a:lstStyle/>
            <a:p>
              <a:endParaRPr lang="en-IE"/>
            </a:p>
          </p:txBody>
        </p:sp>
        <p:sp>
          <p:nvSpPr>
            <p:cNvPr id="61552" name="Freeform 112"/>
            <p:cNvSpPr>
              <a:spLocks/>
            </p:cNvSpPr>
            <p:nvPr/>
          </p:nvSpPr>
          <p:spPr bwMode="auto">
            <a:xfrm>
              <a:off x="3679" y="2394"/>
              <a:ext cx="44" cy="6"/>
            </a:xfrm>
            <a:custGeom>
              <a:avLst/>
              <a:gdLst/>
              <a:ahLst/>
              <a:cxnLst>
                <a:cxn ang="0">
                  <a:pos x="201" y="0"/>
                </a:cxn>
                <a:cxn ang="0">
                  <a:pos x="199" y="0"/>
                </a:cxn>
                <a:cxn ang="0">
                  <a:pos x="0" y="5"/>
                </a:cxn>
                <a:cxn ang="0">
                  <a:pos x="0" y="27"/>
                </a:cxn>
                <a:cxn ang="0">
                  <a:pos x="199" y="23"/>
                </a:cxn>
                <a:cxn ang="0">
                  <a:pos x="196" y="23"/>
                </a:cxn>
                <a:cxn ang="0">
                  <a:pos x="201" y="0"/>
                </a:cxn>
                <a:cxn ang="0">
                  <a:pos x="199" y="0"/>
                </a:cxn>
                <a:cxn ang="0">
                  <a:pos x="199" y="0"/>
                </a:cxn>
                <a:cxn ang="0">
                  <a:pos x="201" y="0"/>
                </a:cxn>
              </a:cxnLst>
              <a:rect l="0" t="0" r="r" b="b"/>
              <a:pathLst>
                <a:path w="201" h="27">
                  <a:moveTo>
                    <a:pt x="201" y="0"/>
                  </a:moveTo>
                  <a:lnTo>
                    <a:pt x="199" y="0"/>
                  </a:lnTo>
                  <a:lnTo>
                    <a:pt x="0" y="5"/>
                  </a:lnTo>
                  <a:lnTo>
                    <a:pt x="0" y="27"/>
                  </a:lnTo>
                  <a:lnTo>
                    <a:pt x="199" y="23"/>
                  </a:lnTo>
                  <a:lnTo>
                    <a:pt x="196" y="23"/>
                  </a:lnTo>
                  <a:lnTo>
                    <a:pt x="201" y="0"/>
                  </a:lnTo>
                  <a:lnTo>
                    <a:pt x="199" y="0"/>
                  </a:lnTo>
                  <a:lnTo>
                    <a:pt x="201" y="0"/>
                  </a:lnTo>
                  <a:close/>
                </a:path>
              </a:pathLst>
            </a:custGeom>
            <a:solidFill>
              <a:srgbClr val="333333"/>
            </a:solidFill>
            <a:ln w="9525">
              <a:solidFill>
                <a:srgbClr val="3366FF"/>
              </a:solidFill>
              <a:round/>
              <a:headEnd/>
              <a:tailEnd/>
            </a:ln>
          </p:spPr>
          <p:txBody>
            <a:bodyPr/>
            <a:lstStyle/>
            <a:p>
              <a:endParaRPr lang="en-IE"/>
            </a:p>
          </p:txBody>
        </p:sp>
        <p:sp>
          <p:nvSpPr>
            <p:cNvPr id="61553" name="Freeform 113"/>
            <p:cNvSpPr>
              <a:spLocks/>
            </p:cNvSpPr>
            <p:nvPr/>
          </p:nvSpPr>
          <p:spPr bwMode="auto">
            <a:xfrm>
              <a:off x="3722" y="2394"/>
              <a:ext cx="58" cy="22"/>
            </a:xfrm>
            <a:custGeom>
              <a:avLst/>
              <a:gdLst/>
              <a:ahLst/>
              <a:cxnLst>
                <a:cxn ang="0">
                  <a:pos x="264" y="82"/>
                </a:cxn>
                <a:cxn ang="0">
                  <a:pos x="260" y="80"/>
                </a:cxn>
                <a:cxn ang="0">
                  <a:pos x="5" y="0"/>
                </a:cxn>
                <a:cxn ang="0">
                  <a:pos x="0" y="23"/>
                </a:cxn>
                <a:cxn ang="0">
                  <a:pos x="255" y="102"/>
                </a:cxn>
                <a:cxn ang="0">
                  <a:pos x="251" y="100"/>
                </a:cxn>
                <a:cxn ang="0">
                  <a:pos x="264" y="82"/>
                </a:cxn>
                <a:cxn ang="0">
                  <a:pos x="262" y="82"/>
                </a:cxn>
                <a:cxn ang="0">
                  <a:pos x="260" y="80"/>
                </a:cxn>
                <a:cxn ang="0">
                  <a:pos x="264" y="82"/>
                </a:cxn>
              </a:cxnLst>
              <a:rect l="0" t="0" r="r" b="b"/>
              <a:pathLst>
                <a:path w="264" h="102">
                  <a:moveTo>
                    <a:pt x="264" y="82"/>
                  </a:moveTo>
                  <a:lnTo>
                    <a:pt x="260" y="80"/>
                  </a:lnTo>
                  <a:lnTo>
                    <a:pt x="5" y="0"/>
                  </a:lnTo>
                  <a:lnTo>
                    <a:pt x="0" y="23"/>
                  </a:lnTo>
                  <a:lnTo>
                    <a:pt x="255" y="102"/>
                  </a:lnTo>
                  <a:lnTo>
                    <a:pt x="251" y="100"/>
                  </a:lnTo>
                  <a:lnTo>
                    <a:pt x="264" y="82"/>
                  </a:lnTo>
                  <a:lnTo>
                    <a:pt x="262" y="82"/>
                  </a:lnTo>
                  <a:lnTo>
                    <a:pt x="260" y="80"/>
                  </a:lnTo>
                  <a:lnTo>
                    <a:pt x="264" y="82"/>
                  </a:lnTo>
                  <a:close/>
                </a:path>
              </a:pathLst>
            </a:custGeom>
            <a:solidFill>
              <a:srgbClr val="3366FF"/>
            </a:solidFill>
            <a:ln w="9525">
              <a:solidFill>
                <a:srgbClr val="3366FF"/>
              </a:solidFill>
              <a:round/>
              <a:headEnd/>
              <a:tailEnd/>
            </a:ln>
          </p:spPr>
          <p:txBody>
            <a:bodyPr/>
            <a:lstStyle/>
            <a:p>
              <a:endParaRPr lang="en-IE"/>
            </a:p>
          </p:txBody>
        </p:sp>
        <p:sp>
          <p:nvSpPr>
            <p:cNvPr id="61554" name="Freeform 114"/>
            <p:cNvSpPr>
              <a:spLocks/>
            </p:cNvSpPr>
            <p:nvPr/>
          </p:nvSpPr>
          <p:spPr bwMode="auto">
            <a:xfrm>
              <a:off x="3777" y="2412"/>
              <a:ext cx="21" cy="20"/>
            </a:xfrm>
            <a:custGeom>
              <a:avLst/>
              <a:gdLst/>
              <a:ahLst/>
              <a:cxnLst>
                <a:cxn ang="0">
                  <a:pos x="72" y="69"/>
                </a:cxn>
                <a:cxn ang="0">
                  <a:pos x="90" y="65"/>
                </a:cxn>
                <a:cxn ang="0">
                  <a:pos x="13" y="0"/>
                </a:cxn>
                <a:cxn ang="0">
                  <a:pos x="0" y="18"/>
                </a:cxn>
                <a:cxn ang="0">
                  <a:pos x="77" y="82"/>
                </a:cxn>
                <a:cxn ang="0">
                  <a:pos x="95" y="78"/>
                </a:cxn>
                <a:cxn ang="0">
                  <a:pos x="77" y="82"/>
                </a:cxn>
                <a:cxn ang="0">
                  <a:pos x="88" y="94"/>
                </a:cxn>
                <a:cxn ang="0">
                  <a:pos x="95" y="76"/>
                </a:cxn>
                <a:cxn ang="0">
                  <a:pos x="72" y="69"/>
                </a:cxn>
              </a:cxnLst>
              <a:rect l="0" t="0" r="r" b="b"/>
              <a:pathLst>
                <a:path w="95" h="94">
                  <a:moveTo>
                    <a:pt x="72" y="69"/>
                  </a:moveTo>
                  <a:lnTo>
                    <a:pt x="90" y="65"/>
                  </a:lnTo>
                  <a:lnTo>
                    <a:pt x="13" y="0"/>
                  </a:lnTo>
                  <a:lnTo>
                    <a:pt x="0" y="18"/>
                  </a:lnTo>
                  <a:lnTo>
                    <a:pt x="77" y="82"/>
                  </a:lnTo>
                  <a:lnTo>
                    <a:pt x="95" y="78"/>
                  </a:lnTo>
                  <a:lnTo>
                    <a:pt x="77" y="82"/>
                  </a:lnTo>
                  <a:lnTo>
                    <a:pt x="88" y="94"/>
                  </a:lnTo>
                  <a:lnTo>
                    <a:pt x="95" y="76"/>
                  </a:lnTo>
                  <a:lnTo>
                    <a:pt x="72" y="69"/>
                  </a:lnTo>
                  <a:close/>
                </a:path>
              </a:pathLst>
            </a:custGeom>
            <a:solidFill>
              <a:srgbClr val="333333"/>
            </a:solidFill>
            <a:ln w="9525">
              <a:solidFill>
                <a:srgbClr val="3366FF"/>
              </a:solidFill>
              <a:round/>
              <a:headEnd/>
              <a:tailEnd/>
            </a:ln>
          </p:spPr>
          <p:txBody>
            <a:bodyPr/>
            <a:lstStyle/>
            <a:p>
              <a:endParaRPr lang="en-IE"/>
            </a:p>
          </p:txBody>
        </p:sp>
        <p:sp>
          <p:nvSpPr>
            <p:cNvPr id="61555" name="Freeform 115"/>
            <p:cNvSpPr>
              <a:spLocks/>
            </p:cNvSpPr>
            <p:nvPr/>
          </p:nvSpPr>
          <p:spPr bwMode="auto">
            <a:xfrm>
              <a:off x="3793" y="2414"/>
              <a:ext cx="9" cy="15"/>
            </a:xfrm>
            <a:custGeom>
              <a:avLst/>
              <a:gdLst/>
              <a:ahLst/>
              <a:cxnLst>
                <a:cxn ang="0">
                  <a:pos x="32" y="0"/>
                </a:cxn>
                <a:cxn ang="0">
                  <a:pos x="20" y="6"/>
                </a:cxn>
                <a:cxn ang="0">
                  <a:pos x="0" y="57"/>
                </a:cxn>
                <a:cxn ang="0">
                  <a:pos x="23" y="66"/>
                </a:cxn>
                <a:cxn ang="0">
                  <a:pos x="43" y="15"/>
                </a:cxn>
                <a:cxn ang="0">
                  <a:pos x="32" y="22"/>
                </a:cxn>
                <a:cxn ang="0">
                  <a:pos x="32" y="0"/>
                </a:cxn>
                <a:cxn ang="0">
                  <a:pos x="25" y="0"/>
                </a:cxn>
                <a:cxn ang="0">
                  <a:pos x="20" y="8"/>
                </a:cxn>
                <a:cxn ang="0">
                  <a:pos x="32" y="0"/>
                </a:cxn>
              </a:cxnLst>
              <a:rect l="0" t="0" r="r" b="b"/>
              <a:pathLst>
                <a:path w="43" h="66">
                  <a:moveTo>
                    <a:pt x="32" y="0"/>
                  </a:moveTo>
                  <a:lnTo>
                    <a:pt x="20" y="6"/>
                  </a:lnTo>
                  <a:lnTo>
                    <a:pt x="0" y="57"/>
                  </a:lnTo>
                  <a:lnTo>
                    <a:pt x="23" y="66"/>
                  </a:lnTo>
                  <a:lnTo>
                    <a:pt x="43" y="15"/>
                  </a:lnTo>
                  <a:lnTo>
                    <a:pt x="32" y="22"/>
                  </a:lnTo>
                  <a:lnTo>
                    <a:pt x="32" y="0"/>
                  </a:lnTo>
                  <a:lnTo>
                    <a:pt x="25" y="0"/>
                  </a:lnTo>
                  <a:lnTo>
                    <a:pt x="20" y="8"/>
                  </a:lnTo>
                  <a:lnTo>
                    <a:pt x="32" y="0"/>
                  </a:lnTo>
                  <a:close/>
                </a:path>
              </a:pathLst>
            </a:custGeom>
            <a:solidFill>
              <a:srgbClr val="333333"/>
            </a:solidFill>
            <a:ln w="9525">
              <a:solidFill>
                <a:srgbClr val="3366FF"/>
              </a:solidFill>
              <a:round/>
              <a:headEnd/>
              <a:tailEnd/>
            </a:ln>
          </p:spPr>
          <p:txBody>
            <a:bodyPr/>
            <a:lstStyle/>
            <a:p>
              <a:endParaRPr lang="en-IE"/>
            </a:p>
          </p:txBody>
        </p:sp>
        <p:sp>
          <p:nvSpPr>
            <p:cNvPr id="61556" name="Freeform 116"/>
            <p:cNvSpPr>
              <a:spLocks/>
            </p:cNvSpPr>
            <p:nvPr/>
          </p:nvSpPr>
          <p:spPr bwMode="auto">
            <a:xfrm>
              <a:off x="3800" y="2413"/>
              <a:ext cx="21" cy="6"/>
            </a:xfrm>
            <a:custGeom>
              <a:avLst/>
              <a:gdLst/>
              <a:ahLst/>
              <a:cxnLst>
                <a:cxn ang="0">
                  <a:pos x="67" y="16"/>
                </a:cxn>
                <a:cxn ang="0">
                  <a:pos x="79" y="0"/>
                </a:cxn>
                <a:cxn ang="0">
                  <a:pos x="0" y="5"/>
                </a:cxn>
                <a:cxn ang="0">
                  <a:pos x="0" y="27"/>
                </a:cxn>
                <a:cxn ang="0">
                  <a:pos x="79" y="22"/>
                </a:cxn>
                <a:cxn ang="0">
                  <a:pos x="90" y="7"/>
                </a:cxn>
                <a:cxn ang="0">
                  <a:pos x="79" y="22"/>
                </a:cxn>
                <a:cxn ang="0">
                  <a:pos x="97" y="22"/>
                </a:cxn>
                <a:cxn ang="0">
                  <a:pos x="90" y="7"/>
                </a:cxn>
                <a:cxn ang="0">
                  <a:pos x="67" y="16"/>
                </a:cxn>
              </a:cxnLst>
              <a:rect l="0" t="0" r="r" b="b"/>
              <a:pathLst>
                <a:path w="97" h="27">
                  <a:moveTo>
                    <a:pt x="67" y="16"/>
                  </a:moveTo>
                  <a:lnTo>
                    <a:pt x="79" y="0"/>
                  </a:lnTo>
                  <a:lnTo>
                    <a:pt x="0" y="5"/>
                  </a:lnTo>
                  <a:lnTo>
                    <a:pt x="0" y="27"/>
                  </a:lnTo>
                  <a:lnTo>
                    <a:pt x="79" y="22"/>
                  </a:lnTo>
                  <a:lnTo>
                    <a:pt x="90" y="7"/>
                  </a:lnTo>
                  <a:lnTo>
                    <a:pt x="79" y="22"/>
                  </a:lnTo>
                  <a:lnTo>
                    <a:pt x="97" y="22"/>
                  </a:lnTo>
                  <a:lnTo>
                    <a:pt x="90" y="7"/>
                  </a:lnTo>
                  <a:lnTo>
                    <a:pt x="67" y="16"/>
                  </a:lnTo>
                  <a:close/>
                </a:path>
              </a:pathLst>
            </a:custGeom>
            <a:solidFill>
              <a:srgbClr val="333333"/>
            </a:solidFill>
            <a:ln w="9525">
              <a:solidFill>
                <a:srgbClr val="3366FF"/>
              </a:solidFill>
              <a:round/>
              <a:headEnd/>
              <a:tailEnd/>
            </a:ln>
          </p:spPr>
          <p:txBody>
            <a:bodyPr/>
            <a:lstStyle/>
            <a:p>
              <a:endParaRPr lang="en-IE"/>
            </a:p>
          </p:txBody>
        </p:sp>
        <p:sp>
          <p:nvSpPr>
            <p:cNvPr id="61557" name="Freeform 117"/>
            <p:cNvSpPr>
              <a:spLocks/>
            </p:cNvSpPr>
            <p:nvPr/>
          </p:nvSpPr>
          <p:spPr bwMode="auto">
            <a:xfrm>
              <a:off x="3808" y="2398"/>
              <a:ext cx="11" cy="19"/>
            </a:xfrm>
            <a:custGeom>
              <a:avLst/>
              <a:gdLst/>
              <a:ahLst/>
              <a:cxnLst>
                <a:cxn ang="0">
                  <a:pos x="4" y="18"/>
                </a:cxn>
                <a:cxn ang="0">
                  <a:pos x="0" y="14"/>
                </a:cxn>
                <a:cxn ang="0">
                  <a:pos x="31" y="85"/>
                </a:cxn>
                <a:cxn ang="0">
                  <a:pos x="54" y="76"/>
                </a:cxn>
                <a:cxn ang="0">
                  <a:pos x="22" y="5"/>
                </a:cxn>
                <a:cxn ang="0">
                  <a:pos x="18" y="0"/>
                </a:cxn>
                <a:cxn ang="0">
                  <a:pos x="22" y="5"/>
                </a:cxn>
                <a:cxn ang="0">
                  <a:pos x="20" y="3"/>
                </a:cxn>
                <a:cxn ang="0">
                  <a:pos x="18" y="0"/>
                </a:cxn>
                <a:cxn ang="0">
                  <a:pos x="4" y="18"/>
                </a:cxn>
              </a:cxnLst>
              <a:rect l="0" t="0" r="r" b="b"/>
              <a:pathLst>
                <a:path w="54" h="85">
                  <a:moveTo>
                    <a:pt x="4" y="18"/>
                  </a:moveTo>
                  <a:lnTo>
                    <a:pt x="0" y="14"/>
                  </a:lnTo>
                  <a:lnTo>
                    <a:pt x="31" y="85"/>
                  </a:lnTo>
                  <a:lnTo>
                    <a:pt x="54" y="76"/>
                  </a:lnTo>
                  <a:lnTo>
                    <a:pt x="22" y="5"/>
                  </a:lnTo>
                  <a:lnTo>
                    <a:pt x="18" y="0"/>
                  </a:lnTo>
                  <a:lnTo>
                    <a:pt x="22" y="5"/>
                  </a:lnTo>
                  <a:lnTo>
                    <a:pt x="20" y="3"/>
                  </a:lnTo>
                  <a:lnTo>
                    <a:pt x="18" y="0"/>
                  </a:lnTo>
                  <a:lnTo>
                    <a:pt x="4" y="18"/>
                  </a:lnTo>
                  <a:close/>
                </a:path>
              </a:pathLst>
            </a:custGeom>
            <a:solidFill>
              <a:srgbClr val="333333"/>
            </a:solidFill>
            <a:ln w="9525">
              <a:solidFill>
                <a:srgbClr val="3366FF"/>
              </a:solidFill>
              <a:round/>
              <a:headEnd/>
              <a:tailEnd/>
            </a:ln>
          </p:spPr>
          <p:txBody>
            <a:bodyPr/>
            <a:lstStyle/>
            <a:p>
              <a:endParaRPr lang="en-IE"/>
            </a:p>
          </p:txBody>
        </p:sp>
        <p:sp>
          <p:nvSpPr>
            <p:cNvPr id="61558" name="Freeform 118"/>
            <p:cNvSpPr>
              <a:spLocks/>
            </p:cNvSpPr>
            <p:nvPr/>
          </p:nvSpPr>
          <p:spPr bwMode="auto">
            <a:xfrm>
              <a:off x="3754" y="2353"/>
              <a:ext cx="58" cy="49"/>
            </a:xfrm>
            <a:custGeom>
              <a:avLst/>
              <a:gdLst/>
              <a:ahLst/>
              <a:cxnLst>
                <a:cxn ang="0">
                  <a:pos x="5" y="22"/>
                </a:cxn>
                <a:cxn ang="0">
                  <a:pos x="0" y="20"/>
                </a:cxn>
                <a:cxn ang="0">
                  <a:pos x="248" y="226"/>
                </a:cxn>
                <a:cxn ang="0">
                  <a:pos x="262" y="208"/>
                </a:cxn>
                <a:cxn ang="0">
                  <a:pos x="14" y="2"/>
                </a:cxn>
                <a:cxn ang="0">
                  <a:pos x="9" y="0"/>
                </a:cxn>
                <a:cxn ang="0">
                  <a:pos x="14" y="2"/>
                </a:cxn>
                <a:cxn ang="0">
                  <a:pos x="11" y="0"/>
                </a:cxn>
                <a:cxn ang="0">
                  <a:pos x="9" y="0"/>
                </a:cxn>
                <a:cxn ang="0">
                  <a:pos x="5" y="22"/>
                </a:cxn>
              </a:cxnLst>
              <a:rect l="0" t="0" r="r" b="b"/>
              <a:pathLst>
                <a:path w="262" h="226">
                  <a:moveTo>
                    <a:pt x="5" y="22"/>
                  </a:moveTo>
                  <a:lnTo>
                    <a:pt x="0" y="20"/>
                  </a:lnTo>
                  <a:lnTo>
                    <a:pt x="248" y="226"/>
                  </a:lnTo>
                  <a:lnTo>
                    <a:pt x="262" y="208"/>
                  </a:lnTo>
                  <a:lnTo>
                    <a:pt x="14" y="2"/>
                  </a:lnTo>
                  <a:lnTo>
                    <a:pt x="9" y="0"/>
                  </a:lnTo>
                  <a:lnTo>
                    <a:pt x="14" y="2"/>
                  </a:lnTo>
                  <a:lnTo>
                    <a:pt x="11" y="0"/>
                  </a:lnTo>
                  <a:lnTo>
                    <a:pt x="9" y="0"/>
                  </a:lnTo>
                  <a:lnTo>
                    <a:pt x="5" y="22"/>
                  </a:lnTo>
                  <a:close/>
                </a:path>
              </a:pathLst>
            </a:custGeom>
            <a:solidFill>
              <a:srgbClr val="333333"/>
            </a:solidFill>
            <a:ln w="9525">
              <a:solidFill>
                <a:srgbClr val="3366FF"/>
              </a:solidFill>
              <a:round/>
              <a:headEnd/>
              <a:tailEnd/>
            </a:ln>
          </p:spPr>
          <p:txBody>
            <a:bodyPr/>
            <a:lstStyle/>
            <a:p>
              <a:endParaRPr lang="en-IE"/>
            </a:p>
          </p:txBody>
        </p:sp>
        <p:sp>
          <p:nvSpPr>
            <p:cNvPr id="61559" name="Freeform 119"/>
            <p:cNvSpPr>
              <a:spLocks/>
            </p:cNvSpPr>
            <p:nvPr/>
          </p:nvSpPr>
          <p:spPr bwMode="auto">
            <a:xfrm>
              <a:off x="3707" y="2341"/>
              <a:ext cx="49" cy="17"/>
            </a:xfrm>
            <a:custGeom>
              <a:avLst/>
              <a:gdLst/>
              <a:ahLst/>
              <a:cxnLst>
                <a:cxn ang="0">
                  <a:pos x="2" y="22"/>
                </a:cxn>
                <a:cxn ang="0">
                  <a:pos x="0" y="22"/>
                </a:cxn>
                <a:cxn ang="0">
                  <a:pos x="219" y="75"/>
                </a:cxn>
                <a:cxn ang="0">
                  <a:pos x="223" y="53"/>
                </a:cxn>
                <a:cxn ang="0">
                  <a:pos x="4" y="0"/>
                </a:cxn>
                <a:cxn ang="0">
                  <a:pos x="2" y="0"/>
                </a:cxn>
                <a:cxn ang="0">
                  <a:pos x="4" y="0"/>
                </a:cxn>
                <a:cxn ang="0">
                  <a:pos x="2" y="0"/>
                </a:cxn>
                <a:cxn ang="0">
                  <a:pos x="2" y="0"/>
                </a:cxn>
                <a:cxn ang="0">
                  <a:pos x="2" y="22"/>
                </a:cxn>
              </a:cxnLst>
              <a:rect l="0" t="0" r="r" b="b"/>
              <a:pathLst>
                <a:path w="223" h="75">
                  <a:moveTo>
                    <a:pt x="2" y="22"/>
                  </a:moveTo>
                  <a:lnTo>
                    <a:pt x="0" y="22"/>
                  </a:lnTo>
                  <a:lnTo>
                    <a:pt x="219" y="75"/>
                  </a:lnTo>
                  <a:lnTo>
                    <a:pt x="223" y="53"/>
                  </a:lnTo>
                  <a:lnTo>
                    <a:pt x="4" y="0"/>
                  </a:lnTo>
                  <a:lnTo>
                    <a:pt x="2" y="0"/>
                  </a:lnTo>
                  <a:lnTo>
                    <a:pt x="4" y="0"/>
                  </a:lnTo>
                  <a:lnTo>
                    <a:pt x="2" y="0"/>
                  </a:lnTo>
                  <a:lnTo>
                    <a:pt x="2" y="22"/>
                  </a:lnTo>
                  <a:close/>
                </a:path>
              </a:pathLst>
            </a:custGeom>
            <a:solidFill>
              <a:srgbClr val="333333"/>
            </a:solidFill>
            <a:ln w="9525">
              <a:solidFill>
                <a:srgbClr val="3366FF"/>
              </a:solidFill>
              <a:round/>
              <a:headEnd/>
              <a:tailEnd/>
            </a:ln>
          </p:spPr>
          <p:txBody>
            <a:bodyPr/>
            <a:lstStyle/>
            <a:p>
              <a:endParaRPr lang="en-IE"/>
            </a:p>
          </p:txBody>
        </p:sp>
        <p:sp>
          <p:nvSpPr>
            <p:cNvPr id="61560" name="Freeform 120"/>
            <p:cNvSpPr>
              <a:spLocks/>
            </p:cNvSpPr>
            <p:nvPr/>
          </p:nvSpPr>
          <p:spPr bwMode="auto">
            <a:xfrm>
              <a:off x="3667" y="2341"/>
              <a:ext cx="41" cy="10"/>
            </a:xfrm>
            <a:custGeom>
              <a:avLst/>
              <a:gdLst/>
              <a:ahLst/>
              <a:cxnLst>
                <a:cxn ang="0">
                  <a:pos x="25" y="33"/>
                </a:cxn>
                <a:cxn ang="0">
                  <a:pos x="14" y="44"/>
                </a:cxn>
                <a:cxn ang="0">
                  <a:pos x="185" y="22"/>
                </a:cxn>
                <a:cxn ang="0">
                  <a:pos x="185" y="0"/>
                </a:cxn>
                <a:cxn ang="0">
                  <a:pos x="14" y="22"/>
                </a:cxn>
                <a:cxn ang="0">
                  <a:pos x="2" y="33"/>
                </a:cxn>
                <a:cxn ang="0">
                  <a:pos x="14" y="22"/>
                </a:cxn>
                <a:cxn ang="0">
                  <a:pos x="0" y="24"/>
                </a:cxn>
                <a:cxn ang="0">
                  <a:pos x="2" y="33"/>
                </a:cxn>
                <a:cxn ang="0">
                  <a:pos x="25" y="33"/>
                </a:cxn>
              </a:cxnLst>
              <a:rect l="0" t="0" r="r" b="b"/>
              <a:pathLst>
                <a:path w="185" h="44">
                  <a:moveTo>
                    <a:pt x="25" y="33"/>
                  </a:moveTo>
                  <a:lnTo>
                    <a:pt x="14" y="44"/>
                  </a:lnTo>
                  <a:lnTo>
                    <a:pt x="185" y="22"/>
                  </a:lnTo>
                  <a:lnTo>
                    <a:pt x="185" y="0"/>
                  </a:lnTo>
                  <a:lnTo>
                    <a:pt x="14" y="22"/>
                  </a:lnTo>
                  <a:lnTo>
                    <a:pt x="2" y="33"/>
                  </a:lnTo>
                  <a:lnTo>
                    <a:pt x="14" y="22"/>
                  </a:lnTo>
                  <a:lnTo>
                    <a:pt x="0" y="24"/>
                  </a:lnTo>
                  <a:lnTo>
                    <a:pt x="2" y="33"/>
                  </a:lnTo>
                  <a:lnTo>
                    <a:pt x="25" y="33"/>
                  </a:lnTo>
                  <a:close/>
                </a:path>
              </a:pathLst>
            </a:custGeom>
            <a:solidFill>
              <a:srgbClr val="333333"/>
            </a:solidFill>
            <a:ln w="9525">
              <a:solidFill>
                <a:srgbClr val="3366FF"/>
              </a:solidFill>
              <a:round/>
              <a:headEnd/>
              <a:tailEnd/>
            </a:ln>
          </p:spPr>
          <p:txBody>
            <a:bodyPr/>
            <a:lstStyle/>
            <a:p>
              <a:endParaRPr lang="en-IE"/>
            </a:p>
          </p:txBody>
        </p:sp>
        <p:sp>
          <p:nvSpPr>
            <p:cNvPr id="61561" name="Freeform 121"/>
            <p:cNvSpPr>
              <a:spLocks/>
            </p:cNvSpPr>
            <p:nvPr/>
          </p:nvSpPr>
          <p:spPr bwMode="auto">
            <a:xfrm>
              <a:off x="3402" y="2341"/>
              <a:ext cx="183" cy="144"/>
            </a:xfrm>
            <a:custGeom>
              <a:avLst/>
              <a:gdLst/>
              <a:ahLst/>
              <a:cxnLst>
                <a:cxn ang="0">
                  <a:pos x="788" y="0"/>
                </a:cxn>
                <a:cxn ang="0">
                  <a:pos x="839" y="64"/>
                </a:cxn>
                <a:cxn ang="0">
                  <a:pos x="521" y="210"/>
                </a:cxn>
                <a:cxn ang="0">
                  <a:pos x="485" y="323"/>
                </a:cxn>
                <a:cxn ang="0">
                  <a:pos x="381" y="403"/>
                </a:cxn>
                <a:cxn ang="0">
                  <a:pos x="395" y="556"/>
                </a:cxn>
                <a:cxn ang="0">
                  <a:pos x="291" y="616"/>
                </a:cxn>
                <a:cxn ang="0">
                  <a:pos x="262" y="539"/>
                </a:cxn>
                <a:cxn ang="0">
                  <a:pos x="0" y="656"/>
                </a:cxn>
                <a:cxn ang="0">
                  <a:pos x="0" y="563"/>
                </a:cxn>
                <a:cxn ang="0">
                  <a:pos x="5" y="558"/>
                </a:cxn>
                <a:cxn ang="0">
                  <a:pos x="14" y="545"/>
                </a:cxn>
                <a:cxn ang="0">
                  <a:pos x="27" y="525"/>
                </a:cxn>
                <a:cxn ang="0">
                  <a:pos x="50" y="501"/>
                </a:cxn>
                <a:cxn ang="0">
                  <a:pos x="77" y="470"/>
                </a:cxn>
                <a:cxn ang="0">
                  <a:pos x="108" y="432"/>
                </a:cxn>
                <a:cxn ang="0">
                  <a:pos x="149" y="392"/>
                </a:cxn>
                <a:cxn ang="0">
                  <a:pos x="196" y="348"/>
                </a:cxn>
                <a:cxn ang="0">
                  <a:pos x="248" y="301"/>
                </a:cxn>
                <a:cxn ang="0">
                  <a:pos x="305" y="257"/>
                </a:cxn>
                <a:cxn ang="0">
                  <a:pos x="370" y="208"/>
                </a:cxn>
                <a:cxn ang="0">
                  <a:pos x="442" y="162"/>
                </a:cxn>
                <a:cxn ang="0">
                  <a:pos x="519" y="117"/>
                </a:cxn>
                <a:cxn ang="0">
                  <a:pos x="603" y="73"/>
                </a:cxn>
                <a:cxn ang="0">
                  <a:pos x="693" y="35"/>
                </a:cxn>
                <a:cxn ang="0">
                  <a:pos x="788" y="0"/>
                </a:cxn>
              </a:cxnLst>
              <a:rect l="0" t="0" r="r" b="b"/>
              <a:pathLst>
                <a:path w="839" h="656">
                  <a:moveTo>
                    <a:pt x="788" y="0"/>
                  </a:moveTo>
                  <a:lnTo>
                    <a:pt x="839" y="64"/>
                  </a:lnTo>
                  <a:lnTo>
                    <a:pt x="521" y="210"/>
                  </a:lnTo>
                  <a:lnTo>
                    <a:pt x="485" y="323"/>
                  </a:lnTo>
                  <a:lnTo>
                    <a:pt x="381" y="403"/>
                  </a:lnTo>
                  <a:lnTo>
                    <a:pt x="395" y="556"/>
                  </a:lnTo>
                  <a:lnTo>
                    <a:pt x="291" y="616"/>
                  </a:lnTo>
                  <a:lnTo>
                    <a:pt x="262" y="539"/>
                  </a:lnTo>
                  <a:lnTo>
                    <a:pt x="0" y="656"/>
                  </a:lnTo>
                  <a:lnTo>
                    <a:pt x="0" y="563"/>
                  </a:lnTo>
                  <a:lnTo>
                    <a:pt x="5" y="558"/>
                  </a:lnTo>
                  <a:lnTo>
                    <a:pt x="14" y="545"/>
                  </a:lnTo>
                  <a:lnTo>
                    <a:pt x="27" y="525"/>
                  </a:lnTo>
                  <a:lnTo>
                    <a:pt x="50" y="501"/>
                  </a:lnTo>
                  <a:lnTo>
                    <a:pt x="77" y="470"/>
                  </a:lnTo>
                  <a:lnTo>
                    <a:pt x="108" y="432"/>
                  </a:lnTo>
                  <a:lnTo>
                    <a:pt x="149" y="392"/>
                  </a:lnTo>
                  <a:lnTo>
                    <a:pt x="196" y="348"/>
                  </a:lnTo>
                  <a:lnTo>
                    <a:pt x="248" y="301"/>
                  </a:lnTo>
                  <a:lnTo>
                    <a:pt x="305" y="257"/>
                  </a:lnTo>
                  <a:lnTo>
                    <a:pt x="370" y="208"/>
                  </a:lnTo>
                  <a:lnTo>
                    <a:pt x="442" y="162"/>
                  </a:lnTo>
                  <a:lnTo>
                    <a:pt x="519" y="117"/>
                  </a:lnTo>
                  <a:lnTo>
                    <a:pt x="603" y="73"/>
                  </a:lnTo>
                  <a:lnTo>
                    <a:pt x="693" y="35"/>
                  </a:lnTo>
                  <a:lnTo>
                    <a:pt x="788" y="0"/>
                  </a:lnTo>
                  <a:close/>
                </a:path>
              </a:pathLst>
            </a:custGeom>
            <a:solidFill>
              <a:srgbClr val="333333"/>
            </a:solidFill>
            <a:ln w="9525">
              <a:solidFill>
                <a:srgbClr val="3366FF"/>
              </a:solidFill>
              <a:round/>
              <a:headEnd/>
              <a:tailEnd/>
            </a:ln>
          </p:spPr>
          <p:txBody>
            <a:bodyPr/>
            <a:lstStyle/>
            <a:p>
              <a:endParaRPr lang="en-IE"/>
            </a:p>
          </p:txBody>
        </p:sp>
        <p:sp>
          <p:nvSpPr>
            <p:cNvPr id="61562" name="Freeform 122"/>
            <p:cNvSpPr>
              <a:spLocks/>
            </p:cNvSpPr>
            <p:nvPr/>
          </p:nvSpPr>
          <p:spPr bwMode="auto">
            <a:xfrm>
              <a:off x="3572" y="2340"/>
              <a:ext cx="17" cy="18"/>
            </a:xfrm>
            <a:custGeom>
              <a:avLst/>
              <a:gdLst/>
              <a:ahLst/>
              <a:cxnLst>
                <a:cxn ang="0">
                  <a:pos x="65" y="82"/>
                </a:cxn>
                <a:cxn ang="0">
                  <a:pos x="69" y="64"/>
                </a:cxn>
                <a:cxn ang="0">
                  <a:pos x="18" y="0"/>
                </a:cxn>
                <a:cxn ang="0">
                  <a:pos x="0" y="13"/>
                </a:cxn>
                <a:cxn ang="0">
                  <a:pos x="51" y="78"/>
                </a:cxn>
                <a:cxn ang="0">
                  <a:pos x="56" y="60"/>
                </a:cxn>
                <a:cxn ang="0">
                  <a:pos x="65" y="82"/>
                </a:cxn>
                <a:cxn ang="0">
                  <a:pos x="79" y="75"/>
                </a:cxn>
                <a:cxn ang="0">
                  <a:pos x="69" y="64"/>
                </a:cxn>
                <a:cxn ang="0">
                  <a:pos x="65" y="82"/>
                </a:cxn>
              </a:cxnLst>
              <a:rect l="0" t="0" r="r" b="b"/>
              <a:pathLst>
                <a:path w="79" h="82">
                  <a:moveTo>
                    <a:pt x="65" y="82"/>
                  </a:moveTo>
                  <a:lnTo>
                    <a:pt x="69" y="64"/>
                  </a:lnTo>
                  <a:lnTo>
                    <a:pt x="18" y="0"/>
                  </a:lnTo>
                  <a:lnTo>
                    <a:pt x="0" y="13"/>
                  </a:lnTo>
                  <a:lnTo>
                    <a:pt x="51" y="78"/>
                  </a:lnTo>
                  <a:lnTo>
                    <a:pt x="56" y="60"/>
                  </a:lnTo>
                  <a:lnTo>
                    <a:pt x="65" y="82"/>
                  </a:lnTo>
                  <a:lnTo>
                    <a:pt x="79" y="75"/>
                  </a:lnTo>
                  <a:lnTo>
                    <a:pt x="69" y="64"/>
                  </a:lnTo>
                  <a:lnTo>
                    <a:pt x="65" y="82"/>
                  </a:lnTo>
                  <a:close/>
                </a:path>
              </a:pathLst>
            </a:custGeom>
            <a:solidFill>
              <a:srgbClr val="333333"/>
            </a:solidFill>
            <a:ln w="9525">
              <a:solidFill>
                <a:srgbClr val="3366FF"/>
              </a:solidFill>
              <a:round/>
              <a:headEnd/>
              <a:tailEnd/>
            </a:ln>
          </p:spPr>
          <p:txBody>
            <a:bodyPr/>
            <a:lstStyle/>
            <a:p>
              <a:endParaRPr lang="en-IE"/>
            </a:p>
          </p:txBody>
        </p:sp>
        <p:sp>
          <p:nvSpPr>
            <p:cNvPr id="61563" name="Freeform 123"/>
            <p:cNvSpPr>
              <a:spLocks/>
            </p:cNvSpPr>
            <p:nvPr/>
          </p:nvSpPr>
          <p:spPr bwMode="auto">
            <a:xfrm>
              <a:off x="3513" y="2353"/>
              <a:ext cx="73" cy="36"/>
            </a:xfrm>
            <a:custGeom>
              <a:avLst/>
              <a:gdLst/>
              <a:ahLst/>
              <a:cxnLst>
                <a:cxn ang="0">
                  <a:pos x="23" y="160"/>
                </a:cxn>
                <a:cxn ang="0">
                  <a:pos x="16" y="168"/>
                </a:cxn>
                <a:cxn ang="0">
                  <a:pos x="334" y="22"/>
                </a:cxn>
                <a:cxn ang="0">
                  <a:pos x="325" y="0"/>
                </a:cxn>
                <a:cxn ang="0">
                  <a:pos x="7" y="146"/>
                </a:cxn>
                <a:cxn ang="0">
                  <a:pos x="0" y="155"/>
                </a:cxn>
                <a:cxn ang="0">
                  <a:pos x="7" y="146"/>
                </a:cxn>
                <a:cxn ang="0">
                  <a:pos x="2" y="151"/>
                </a:cxn>
                <a:cxn ang="0">
                  <a:pos x="0" y="155"/>
                </a:cxn>
                <a:cxn ang="0">
                  <a:pos x="23" y="160"/>
                </a:cxn>
              </a:cxnLst>
              <a:rect l="0" t="0" r="r" b="b"/>
              <a:pathLst>
                <a:path w="334" h="168">
                  <a:moveTo>
                    <a:pt x="23" y="160"/>
                  </a:moveTo>
                  <a:lnTo>
                    <a:pt x="16" y="168"/>
                  </a:lnTo>
                  <a:lnTo>
                    <a:pt x="334" y="22"/>
                  </a:lnTo>
                  <a:lnTo>
                    <a:pt x="325" y="0"/>
                  </a:lnTo>
                  <a:lnTo>
                    <a:pt x="7" y="146"/>
                  </a:lnTo>
                  <a:lnTo>
                    <a:pt x="0" y="155"/>
                  </a:lnTo>
                  <a:lnTo>
                    <a:pt x="7" y="146"/>
                  </a:lnTo>
                  <a:lnTo>
                    <a:pt x="2" y="151"/>
                  </a:lnTo>
                  <a:lnTo>
                    <a:pt x="0" y="155"/>
                  </a:lnTo>
                  <a:lnTo>
                    <a:pt x="23" y="160"/>
                  </a:lnTo>
                  <a:close/>
                </a:path>
              </a:pathLst>
            </a:custGeom>
            <a:solidFill>
              <a:srgbClr val="333333"/>
            </a:solidFill>
            <a:ln w="9525">
              <a:solidFill>
                <a:srgbClr val="3366FF"/>
              </a:solidFill>
              <a:round/>
              <a:headEnd/>
              <a:tailEnd/>
            </a:ln>
          </p:spPr>
          <p:txBody>
            <a:bodyPr/>
            <a:lstStyle/>
            <a:p>
              <a:endParaRPr lang="en-IE"/>
            </a:p>
          </p:txBody>
        </p:sp>
        <p:sp>
          <p:nvSpPr>
            <p:cNvPr id="61564" name="Freeform 124"/>
            <p:cNvSpPr>
              <a:spLocks/>
            </p:cNvSpPr>
            <p:nvPr/>
          </p:nvSpPr>
          <p:spPr bwMode="auto">
            <a:xfrm>
              <a:off x="3505" y="2387"/>
              <a:ext cx="13" cy="27"/>
            </a:xfrm>
            <a:custGeom>
              <a:avLst/>
              <a:gdLst/>
              <a:ahLst/>
              <a:cxnLst>
                <a:cxn ang="0">
                  <a:pos x="18" y="124"/>
                </a:cxn>
                <a:cxn ang="0">
                  <a:pos x="22" y="118"/>
                </a:cxn>
                <a:cxn ang="0">
                  <a:pos x="59" y="5"/>
                </a:cxn>
                <a:cxn ang="0">
                  <a:pos x="36" y="0"/>
                </a:cxn>
                <a:cxn ang="0">
                  <a:pos x="0" y="113"/>
                </a:cxn>
                <a:cxn ang="0">
                  <a:pos x="4" y="107"/>
                </a:cxn>
                <a:cxn ang="0">
                  <a:pos x="18" y="124"/>
                </a:cxn>
                <a:cxn ang="0">
                  <a:pos x="20" y="122"/>
                </a:cxn>
                <a:cxn ang="0">
                  <a:pos x="22" y="118"/>
                </a:cxn>
                <a:cxn ang="0">
                  <a:pos x="18" y="124"/>
                </a:cxn>
              </a:cxnLst>
              <a:rect l="0" t="0" r="r" b="b"/>
              <a:pathLst>
                <a:path w="59" h="124">
                  <a:moveTo>
                    <a:pt x="18" y="124"/>
                  </a:moveTo>
                  <a:lnTo>
                    <a:pt x="22" y="118"/>
                  </a:lnTo>
                  <a:lnTo>
                    <a:pt x="59" y="5"/>
                  </a:lnTo>
                  <a:lnTo>
                    <a:pt x="36" y="0"/>
                  </a:lnTo>
                  <a:lnTo>
                    <a:pt x="0" y="113"/>
                  </a:lnTo>
                  <a:lnTo>
                    <a:pt x="4" y="107"/>
                  </a:lnTo>
                  <a:lnTo>
                    <a:pt x="18" y="124"/>
                  </a:lnTo>
                  <a:lnTo>
                    <a:pt x="20" y="122"/>
                  </a:lnTo>
                  <a:lnTo>
                    <a:pt x="22" y="118"/>
                  </a:lnTo>
                  <a:lnTo>
                    <a:pt x="18" y="124"/>
                  </a:lnTo>
                  <a:close/>
                </a:path>
              </a:pathLst>
            </a:custGeom>
            <a:solidFill>
              <a:srgbClr val="333333"/>
            </a:solidFill>
            <a:ln w="9525">
              <a:solidFill>
                <a:srgbClr val="3366FF"/>
              </a:solidFill>
              <a:round/>
              <a:headEnd/>
              <a:tailEnd/>
            </a:ln>
          </p:spPr>
          <p:txBody>
            <a:bodyPr/>
            <a:lstStyle/>
            <a:p>
              <a:endParaRPr lang="en-IE"/>
            </a:p>
          </p:txBody>
        </p:sp>
        <p:sp>
          <p:nvSpPr>
            <p:cNvPr id="61565" name="Freeform 125"/>
            <p:cNvSpPr>
              <a:spLocks/>
            </p:cNvSpPr>
            <p:nvPr/>
          </p:nvSpPr>
          <p:spPr bwMode="auto">
            <a:xfrm>
              <a:off x="3483" y="2410"/>
              <a:ext cx="26" cy="21"/>
            </a:xfrm>
            <a:custGeom>
              <a:avLst/>
              <a:gdLst/>
              <a:ahLst/>
              <a:cxnLst>
                <a:cxn ang="0">
                  <a:pos x="23" y="88"/>
                </a:cxn>
                <a:cxn ang="0">
                  <a:pos x="18" y="97"/>
                </a:cxn>
                <a:cxn ang="0">
                  <a:pos x="122" y="17"/>
                </a:cxn>
                <a:cxn ang="0">
                  <a:pos x="108" y="0"/>
                </a:cxn>
                <a:cxn ang="0">
                  <a:pos x="5" y="79"/>
                </a:cxn>
                <a:cxn ang="0">
                  <a:pos x="0" y="88"/>
                </a:cxn>
                <a:cxn ang="0">
                  <a:pos x="5" y="79"/>
                </a:cxn>
                <a:cxn ang="0">
                  <a:pos x="0" y="84"/>
                </a:cxn>
                <a:cxn ang="0">
                  <a:pos x="0" y="88"/>
                </a:cxn>
                <a:cxn ang="0">
                  <a:pos x="23" y="88"/>
                </a:cxn>
              </a:cxnLst>
              <a:rect l="0" t="0" r="r" b="b"/>
              <a:pathLst>
                <a:path w="122" h="97">
                  <a:moveTo>
                    <a:pt x="23" y="88"/>
                  </a:moveTo>
                  <a:lnTo>
                    <a:pt x="18" y="97"/>
                  </a:lnTo>
                  <a:lnTo>
                    <a:pt x="122" y="17"/>
                  </a:lnTo>
                  <a:lnTo>
                    <a:pt x="108" y="0"/>
                  </a:lnTo>
                  <a:lnTo>
                    <a:pt x="5" y="79"/>
                  </a:lnTo>
                  <a:lnTo>
                    <a:pt x="0" y="88"/>
                  </a:lnTo>
                  <a:lnTo>
                    <a:pt x="5" y="79"/>
                  </a:lnTo>
                  <a:lnTo>
                    <a:pt x="0" y="84"/>
                  </a:lnTo>
                  <a:lnTo>
                    <a:pt x="0" y="88"/>
                  </a:lnTo>
                  <a:lnTo>
                    <a:pt x="23" y="88"/>
                  </a:lnTo>
                  <a:close/>
                </a:path>
              </a:pathLst>
            </a:custGeom>
            <a:solidFill>
              <a:srgbClr val="333333"/>
            </a:solidFill>
            <a:ln w="9525">
              <a:solidFill>
                <a:srgbClr val="3366FF"/>
              </a:solidFill>
              <a:round/>
              <a:headEnd/>
              <a:tailEnd/>
            </a:ln>
          </p:spPr>
          <p:txBody>
            <a:bodyPr/>
            <a:lstStyle/>
            <a:p>
              <a:endParaRPr lang="en-IE"/>
            </a:p>
          </p:txBody>
        </p:sp>
        <p:sp>
          <p:nvSpPr>
            <p:cNvPr id="61566" name="Freeform 126"/>
            <p:cNvSpPr>
              <a:spLocks/>
            </p:cNvSpPr>
            <p:nvPr/>
          </p:nvSpPr>
          <p:spPr bwMode="auto">
            <a:xfrm>
              <a:off x="3483" y="2429"/>
              <a:ext cx="7" cy="36"/>
            </a:xfrm>
            <a:custGeom>
              <a:avLst/>
              <a:gdLst/>
              <a:ahLst/>
              <a:cxnLst>
                <a:cxn ang="0">
                  <a:pos x="29" y="162"/>
                </a:cxn>
                <a:cxn ang="0">
                  <a:pos x="36" y="153"/>
                </a:cxn>
                <a:cxn ang="0">
                  <a:pos x="23" y="0"/>
                </a:cxn>
                <a:cxn ang="0">
                  <a:pos x="0" y="0"/>
                </a:cxn>
                <a:cxn ang="0">
                  <a:pos x="14" y="153"/>
                </a:cxn>
                <a:cxn ang="0">
                  <a:pos x="20" y="144"/>
                </a:cxn>
                <a:cxn ang="0">
                  <a:pos x="29" y="162"/>
                </a:cxn>
                <a:cxn ang="0">
                  <a:pos x="36" y="160"/>
                </a:cxn>
                <a:cxn ang="0">
                  <a:pos x="36" y="153"/>
                </a:cxn>
                <a:cxn ang="0">
                  <a:pos x="29" y="162"/>
                </a:cxn>
              </a:cxnLst>
              <a:rect l="0" t="0" r="r" b="b"/>
              <a:pathLst>
                <a:path w="36" h="162">
                  <a:moveTo>
                    <a:pt x="29" y="162"/>
                  </a:moveTo>
                  <a:lnTo>
                    <a:pt x="36" y="153"/>
                  </a:lnTo>
                  <a:lnTo>
                    <a:pt x="23" y="0"/>
                  </a:lnTo>
                  <a:lnTo>
                    <a:pt x="0" y="0"/>
                  </a:lnTo>
                  <a:lnTo>
                    <a:pt x="14" y="153"/>
                  </a:lnTo>
                  <a:lnTo>
                    <a:pt x="20" y="144"/>
                  </a:lnTo>
                  <a:lnTo>
                    <a:pt x="29" y="162"/>
                  </a:lnTo>
                  <a:lnTo>
                    <a:pt x="36" y="160"/>
                  </a:lnTo>
                  <a:lnTo>
                    <a:pt x="36" y="153"/>
                  </a:lnTo>
                  <a:lnTo>
                    <a:pt x="29" y="162"/>
                  </a:lnTo>
                  <a:close/>
                </a:path>
              </a:pathLst>
            </a:custGeom>
            <a:solidFill>
              <a:srgbClr val="333333"/>
            </a:solidFill>
            <a:ln w="9525">
              <a:solidFill>
                <a:srgbClr val="3366FF"/>
              </a:solidFill>
              <a:round/>
              <a:headEnd/>
              <a:tailEnd/>
            </a:ln>
          </p:spPr>
          <p:txBody>
            <a:bodyPr/>
            <a:lstStyle/>
            <a:p>
              <a:endParaRPr lang="en-IE"/>
            </a:p>
          </p:txBody>
        </p:sp>
        <p:sp>
          <p:nvSpPr>
            <p:cNvPr id="61567" name="Freeform 127"/>
            <p:cNvSpPr>
              <a:spLocks/>
            </p:cNvSpPr>
            <p:nvPr/>
          </p:nvSpPr>
          <p:spPr bwMode="auto">
            <a:xfrm>
              <a:off x="3463" y="2461"/>
              <a:ext cx="26" cy="19"/>
            </a:xfrm>
            <a:custGeom>
              <a:avLst/>
              <a:gdLst/>
              <a:ahLst/>
              <a:cxnLst>
                <a:cxn ang="0">
                  <a:pos x="0" y="71"/>
                </a:cxn>
                <a:cxn ang="0">
                  <a:pos x="16" y="78"/>
                </a:cxn>
                <a:cxn ang="0">
                  <a:pos x="119" y="18"/>
                </a:cxn>
                <a:cxn ang="0">
                  <a:pos x="110" y="0"/>
                </a:cxn>
                <a:cxn ang="0">
                  <a:pos x="7" y="60"/>
                </a:cxn>
                <a:cxn ang="0">
                  <a:pos x="22" y="67"/>
                </a:cxn>
                <a:cxn ang="0">
                  <a:pos x="0" y="71"/>
                </a:cxn>
                <a:cxn ang="0">
                  <a:pos x="7" y="87"/>
                </a:cxn>
                <a:cxn ang="0">
                  <a:pos x="16" y="78"/>
                </a:cxn>
                <a:cxn ang="0">
                  <a:pos x="0" y="71"/>
                </a:cxn>
              </a:cxnLst>
              <a:rect l="0" t="0" r="r" b="b"/>
              <a:pathLst>
                <a:path w="119" h="87">
                  <a:moveTo>
                    <a:pt x="0" y="71"/>
                  </a:moveTo>
                  <a:lnTo>
                    <a:pt x="16" y="78"/>
                  </a:lnTo>
                  <a:lnTo>
                    <a:pt x="119" y="18"/>
                  </a:lnTo>
                  <a:lnTo>
                    <a:pt x="110" y="0"/>
                  </a:lnTo>
                  <a:lnTo>
                    <a:pt x="7" y="60"/>
                  </a:lnTo>
                  <a:lnTo>
                    <a:pt x="22" y="67"/>
                  </a:lnTo>
                  <a:lnTo>
                    <a:pt x="0" y="71"/>
                  </a:lnTo>
                  <a:lnTo>
                    <a:pt x="7" y="87"/>
                  </a:lnTo>
                  <a:lnTo>
                    <a:pt x="16" y="78"/>
                  </a:lnTo>
                  <a:lnTo>
                    <a:pt x="0" y="71"/>
                  </a:lnTo>
                  <a:close/>
                </a:path>
              </a:pathLst>
            </a:custGeom>
            <a:solidFill>
              <a:srgbClr val="333333"/>
            </a:solidFill>
            <a:ln w="9525">
              <a:solidFill>
                <a:srgbClr val="3366FF"/>
              </a:solidFill>
              <a:round/>
              <a:headEnd/>
              <a:tailEnd/>
            </a:ln>
          </p:spPr>
          <p:txBody>
            <a:bodyPr/>
            <a:lstStyle/>
            <a:p>
              <a:endParaRPr lang="en-IE"/>
            </a:p>
          </p:txBody>
        </p:sp>
        <p:sp>
          <p:nvSpPr>
            <p:cNvPr id="61568" name="Freeform 128"/>
            <p:cNvSpPr>
              <a:spLocks/>
            </p:cNvSpPr>
            <p:nvPr/>
          </p:nvSpPr>
          <p:spPr bwMode="auto">
            <a:xfrm>
              <a:off x="3457" y="2456"/>
              <a:ext cx="11" cy="20"/>
            </a:xfrm>
            <a:custGeom>
              <a:avLst/>
              <a:gdLst/>
              <a:ahLst/>
              <a:cxnLst>
                <a:cxn ang="0">
                  <a:pos x="15" y="27"/>
                </a:cxn>
                <a:cxn ang="0">
                  <a:pos x="0" y="18"/>
                </a:cxn>
                <a:cxn ang="0">
                  <a:pos x="29" y="95"/>
                </a:cxn>
                <a:cxn ang="0">
                  <a:pos x="51" y="91"/>
                </a:cxn>
                <a:cxn ang="0">
                  <a:pos x="22" y="13"/>
                </a:cxn>
                <a:cxn ang="0">
                  <a:pos x="6" y="4"/>
                </a:cxn>
                <a:cxn ang="0">
                  <a:pos x="22" y="13"/>
                </a:cxn>
                <a:cxn ang="0">
                  <a:pos x="18" y="0"/>
                </a:cxn>
                <a:cxn ang="0">
                  <a:pos x="6" y="4"/>
                </a:cxn>
                <a:cxn ang="0">
                  <a:pos x="15" y="27"/>
                </a:cxn>
              </a:cxnLst>
              <a:rect l="0" t="0" r="r" b="b"/>
              <a:pathLst>
                <a:path w="51" h="95">
                  <a:moveTo>
                    <a:pt x="15" y="27"/>
                  </a:moveTo>
                  <a:lnTo>
                    <a:pt x="0" y="18"/>
                  </a:lnTo>
                  <a:lnTo>
                    <a:pt x="29" y="95"/>
                  </a:lnTo>
                  <a:lnTo>
                    <a:pt x="51" y="91"/>
                  </a:lnTo>
                  <a:lnTo>
                    <a:pt x="22" y="13"/>
                  </a:lnTo>
                  <a:lnTo>
                    <a:pt x="6" y="4"/>
                  </a:lnTo>
                  <a:lnTo>
                    <a:pt x="22" y="13"/>
                  </a:lnTo>
                  <a:lnTo>
                    <a:pt x="18" y="0"/>
                  </a:lnTo>
                  <a:lnTo>
                    <a:pt x="6" y="4"/>
                  </a:lnTo>
                  <a:lnTo>
                    <a:pt x="15" y="27"/>
                  </a:lnTo>
                  <a:close/>
                </a:path>
              </a:pathLst>
            </a:custGeom>
            <a:solidFill>
              <a:srgbClr val="333333"/>
            </a:solidFill>
            <a:ln w="9525">
              <a:solidFill>
                <a:srgbClr val="3366FF"/>
              </a:solidFill>
              <a:round/>
              <a:headEnd/>
              <a:tailEnd/>
            </a:ln>
          </p:spPr>
          <p:txBody>
            <a:bodyPr/>
            <a:lstStyle/>
            <a:p>
              <a:endParaRPr lang="en-IE"/>
            </a:p>
          </p:txBody>
        </p:sp>
        <p:sp>
          <p:nvSpPr>
            <p:cNvPr id="61569" name="Freeform 129"/>
            <p:cNvSpPr>
              <a:spLocks/>
            </p:cNvSpPr>
            <p:nvPr/>
          </p:nvSpPr>
          <p:spPr bwMode="auto">
            <a:xfrm>
              <a:off x="3399" y="2457"/>
              <a:ext cx="61" cy="32"/>
            </a:xfrm>
            <a:custGeom>
              <a:avLst/>
              <a:gdLst/>
              <a:ahLst/>
              <a:cxnLst>
                <a:cxn ang="0">
                  <a:pos x="0" y="129"/>
                </a:cxn>
                <a:cxn ang="0">
                  <a:pos x="16" y="140"/>
                </a:cxn>
                <a:cxn ang="0">
                  <a:pos x="277" y="23"/>
                </a:cxn>
                <a:cxn ang="0">
                  <a:pos x="268" y="0"/>
                </a:cxn>
                <a:cxn ang="0">
                  <a:pos x="7" y="118"/>
                </a:cxn>
                <a:cxn ang="0">
                  <a:pos x="22" y="129"/>
                </a:cxn>
                <a:cxn ang="0">
                  <a:pos x="0" y="129"/>
                </a:cxn>
                <a:cxn ang="0">
                  <a:pos x="0" y="147"/>
                </a:cxn>
                <a:cxn ang="0">
                  <a:pos x="16" y="140"/>
                </a:cxn>
                <a:cxn ang="0">
                  <a:pos x="0" y="129"/>
                </a:cxn>
              </a:cxnLst>
              <a:rect l="0" t="0" r="r" b="b"/>
              <a:pathLst>
                <a:path w="277" h="147">
                  <a:moveTo>
                    <a:pt x="0" y="129"/>
                  </a:moveTo>
                  <a:lnTo>
                    <a:pt x="16" y="140"/>
                  </a:lnTo>
                  <a:lnTo>
                    <a:pt x="277" y="23"/>
                  </a:lnTo>
                  <a:lnTo>
                    <a:pt x="268" y="0"/>
                  </a:lnTo>
                  <a:lnTo>
                    <a:pt x="7" y="118"/>
                  </a:lnTo>
                  <a:lnTo>
                    <a:pt x="22" y="129"/>
                  </a:lnTo>
                  <a:lnTo>
                    <a:pt x="0" y="129"/>
                  </a:lnTo>
                  <a:lnTo>
                    <a:pt x="0" y="147"/>
                  </a:lnTo>
                  <a:lnTo>
                    <a:pt x="16" y="140"/>
                  </a:lnTo>
                  <a:lnTo>
                    <a:pt x="0" y="129"/>
                  </a:lnTo>
                  <a:close/>
                </a:path>
              </a:pathLst>
            </a:custGeom>
            <a:solidFill>
              <a:srgbClr val="333333"/>
            </a:solidFill>
            <a:ln w="9525">
              <a:solidFill>
                <a:srgbClr val="3366FF"/>
              </a:solidFill>
              <a:round/>
              <a:headEnd/>
              <a:tailEnd/>
            </a:ln>
          </p:spPr>
          <p:txBody>
            <a:bodyPr/>
            <a:lstStyle/>
            <a:p>
              <a:endParaRPr lang="en-IE"/>
            </a:p>
          </p:txBody>
        </p:sp>
        <p:sp>
          <p:nvSpPr>
            <p:cNvPr id="61570" name="Freeform 130"/>
            <p:cNvSpPr>
              <a:spLocks/>
            </p:cNvSpPr>
            <p:nvPr/>
          </p:nvSpPr>
          <p:spPr bwMode="auto">
            <a:xfrm>
              <a:off x="3399" y="2463"/>
              <a:ext cx="5" cy="22"/>
            </a:xfrm>
            <a:custGeom>
              <a:avLst/>
              <a:gdLst/>
              <a:ahLst/>
              <a:cxnLst>
                <a:cxn ang="0">
                  <a:pos x="4" y="0"/>
                </a:cxn>
                <a:cxn ang="0">
                  <a:pos x="0" y="7"/>
                </a:cxn>
                <a:cxn ang="0">
                  <a:pos x="0" y="100"/>
                </a:cxn>
                <a:cxn ang="0">
                  <a:pos x="22" y="100"/>
                </a:cxn>
                <a:cxn ang="0">
                  <a:pos x="22" y="7"/>
                </a:cxn>
                <a:cxn ang="0">
                  <a:pos x="18" y="14"/>
                </a:cxn>
                <a:cxn ang="0">
                  <a:pos x="4" y="0"/>
                </a:cxn>
                <a:cxn ang="0">
                  <a:pos x="0" y="2"/>
                </a:cxn>
                <a:cxn ang="0">
                  <a:pos x="0" y="7"/>
                </a:cxn>
                <a:cxn ang="0">
                  <a:pos x="4" y="0"/>
                </a:cxn>
              </a:cxnLst>
              <a:rect l="0" t="0" r="r" b="b"/>
              <a:pathLst>
                <a:path w="22" h="100">
                  <a:moveTo>
                    <a:pt x="4" y="0"/>
                  </a:moveTo>
                  <a:lnTo>
                    <a:pt x="0" y="7"/>
                  </a:lnTo>
                  <a:lnTo>
                    <a:pt x="0" y="100"/>
                  </a:lnTo>
                  <a:lnTo>
                    <a:pt x="22" y="100"/>
                  </a:lnTo>
                  <a:lnTo>
                    <a:pt x="22" y="7"/>
                  </a:lnTo>
                  <a:lnTo>
                    <a:pt x="18" y="14"/>
                  </a:lnTo>
                  <a:lnTo>
                    <a:pt x="4" y="0"/>
                  </a:lnTo>
                  <a:lnTo>
                    <a:pt x="0" y="2"/>
                  </a:lnTo>
                  <a:lnTo>
                    <a:pt x="0" y="7"/>
                  </a:lnTo>
                  <a:lnTo>
                    <a:pt x="4" y="0"/>
                  </a:lnTo>
                  <a:close/>
                </a:path>
              </a:pathLst>
            </a:custGeom>
            <a:solidFill>
              <a:srgbClr val="333333"/>
            </a:solidFill>
            <a:ln w="9525">
              <a:solidFill>
                <a:srgbClr val="3366FF"/>
              </a:solidFill>
              <a:round/>
              <a:headEnd/>
              <a:tailEnd/>
            </a:ln>
          </p:spPr>
          <p:txBody>
            <a:bodyPr/>
            <a:lstStyle/>
            <a:p>
              <a:endParaRPr lang="en-IE"/>
            </a:p>
          </p:txBody>
        </p:sp>
        <p:sp>
          <p:nvSpPr>
            <p:cNvPr id="61571" name="Freeform 131"/>
            <p:cNvSpPr>
              <a:spLocks/>
            </p:cNvSpPr>
            <p:nvPr/>
          </p:nvSpPr>
          <p:spPr bwMode="auto">
            <a:xfrm>
              <a:off x="3400" y="2462"/>
              <a:ext cx="5" cy="4"/>
            </a:xfrm>
            <a:custGeom>
              <a:avLst/>
              <a:gdLst/>
              <a:ahLst/>
              <a:cxnLst>
                <a:cxn ang="0">
                  <a:pos x="3" y="0"/>
                </a:cxn>
                <a:cxn ang="0">
                  <a:pos x="5" y="0"/>
                </a:cxn>
                <a:cxn ang="0">
                  <a:pos x="0" y="4"/>
                </a:cxn>
                <a:cxn ang="0">
                  <a:pos x="14" y="18"/>
                </a:cxn>
                <a:cxn ang="0">
                  <a:pos x="18" y="13"/>
                </a:cxn>
                <a:cxn ang="0">
                  <a:pos x="21" y="13"/>
                </a:cxn>
                <a:cxn ang="0">
                  <a:pos x="18" y="13"/>
                </a:cxn>
                <a:cxn ang="0">
                  <a:pos x="21" y="13"/>
                </a:cxn>
                <a:cxn ang="0">
                  <a:pos x="21" y="11"/>
                </a:cxn>
                <a:cxn ang="0">
                  <a:pos x="3" y="0"/>
                </a:cxn>
              </a:cxnLst>
              <a:rect l="0" t="0" r="r" b="b"/>
              <a:pathLst>
                <a:path w="21" h="18">
                  <a:moveTo>
                    <a:pt x="3" y="0"/>
                  </a:moveTo>
                  <a:lnTo>
                    <a:pt x="5" y="0"/>
                  </a:lnTo>
                  <a:lnTo>
                    <a:pt x="0" y="4"/>
                  </a:lnTo>
                  <a:lnTo>
                    <a:pt x="14" y="18"/>
                  </a:lnTo>
                  <a:lnTo>
                    <a:pt x="18" y="13"/>
                  </a:lnTo>
                  <a:lnTo>
                    <a:pt x="21" y="13"/>
                  </a:lnTo>
                  <a:lnTo>
                    <a:pt x="18" y="13"/>
                  </a:lnTo>
                  <a:lnTo>
                    <a:pt x="21" y="13"/>
                  </a:lnTo>
                  <a:lnTo>
                    <a:pt x="21" y="11"/>
                  </a:lnTo>
                  <a:lnTo>
                    <a:pt x="3" y="0"/>
                  </a:lnTo>
                  <a:close/>
                </a:path>
              </a:pathLst>
            </a:custGeom>
            <a:solidFill>
              <a:srgbClr val="333333"/>
            </a:solidFill>
            <a:ln w="9525">
              <a:solidFill>
                <a:srgbClr val="3366FF"/>
              </a:solidFill>
              <a:round/>
              <a:headEnd/>
              <a:tailEnd/>
            </a:ln>
          </p:spPr>
          <p:txBody>
            <a:bodyPr/>
            <a:lstStyle/>
            <a:p>
              <a:endParaRPr lang="en-IE"/>
            </a:p>
          </p:txBody>
        </p:sp>
        <p:sp>
          <p:nvSpPr>
            <p:cNvPr id="61572" name="Freeform 132"/>
            <p:cNvSpPr>
              <a:spLocks/>
            </p:cNvSpPr>
            <p:nvPr/>
          </p:nvSpPr>
          <p:spPr bwMode="auto">
            <a:xfrm>
              <a:off x="3401" y="2459"/>
              <a:ext cx="6" cy="6"/>
            </a:xfrm>
            <a:custGeom>
              <a:avLst/>
              <a:gdLst/>
              <a:ahLst/>
              <a:cxnLst>
                <a:cxn ang="0">
                  <a:pos x="9" y="0"/>
                </a:cxn>
                <a:cxn ang="0">
                  <a:pos x="9" y="0"/>
                </a:cxn>
                <a:cxn ang="0">
                  <a:pos x="0" y="13"/>
                </a:cxn>
                <a:cxn ang="0">
                  <a:pos x="18" y="26"/>
                </a:cxn>
                <a:cxn ang="0">
                  <a:pos x="27" y="13"/>
                </a:cxn>
                <a:cxn ang="0">
                  <a:pos x="27" y="13"/>
                </a:cxn>
                <a:cxn ang="0">
                  <a:pos x="9" y="0"/>
                </a:cxn>
              </a:cxnLst>
              <a:rect l="0" t="0" r="r" b="b"/>
              <a:pathLst>
                <a:path w="27" h="26">
                  <a:moveTo>
                    <a:pt x="9" y="0"/>
                  </a:moveTo>
                  <a:lnTo>
                    <a:pt x="9" y="0"/>
                  </a:lnTo>
                  <a:lnTo>
                    <a:pt x="0" y="13"/>
                  </a:lnTo>
                  <a:lnTo>
                    <a:pt x="18" y="26"/>
                  </a:lnTo>
                  <a:lnTo>
                    <a:pt x="27" y="13"/>
                  </a:lnTo>
                  <a:lnTo>
                    <a:pt x="9" y="0"/>
                  </a:lnTo>
                  <a:close/>
                </a:path>
              </a:pathLst>
            </a:custGeom>
            <a:solidFill>
              <a:srgbClr val="333333"/>
            </a:solidFill>
            <a:ln w="9525">
              <a:solidFill>
                <a:srgbClr val="3366FF"/>
              </a:solidFill>
              <a:round/>
              <a:headEnd/>
              <a:tailEnd/>
            </a:ln>
          </p:spPr>
          <p:txBody>
            <a:bodyPr/>
            <a:lstStyle/>
            <a:p>
              <a:endParaRPr lang="en-IE"/>
            </a:p>
          </p:txBody>
        </p:sp>
        <p:sp>
          <p:nvSpPr>
            <p:cNvPr id="61573" name="Freeform 133"/>
            <p:cNvSpPr>
              <a:spLocks/>
            </p:cNvSpPr>
            <p:nvPr/>
          </p:nvSpPr>
          <p:spPr bwMode="auto">
            <a:xfrm>
              <a:off x="3403" y="2455"/>
              <a:ext cx="6" cy="7"/>
            </a:xfrm>
            <a:custGeom>
              <a:avLst/>
              <a:gdLst/>
              <a:ahLst/>
              <a:cxnLst>
                <a:cxn ang="0">
                  <a:pos x="13" y="0"/>
                </a:cxn>
                <a:cxn ang="0">
                  <a:pos x="13" y="0"/>
                </a:cxn>
                <a:cxn ang="0">
                  <a:pos x="0" y="20"/>
                </a:cxn>
                <a:cxn ang="0">
                  <a:pos x="18" y="33"/>
                </a:cxn>
                <a:cxn ang="0">
                  <a:pos x="31" y="13"/>
                </a:cxn>
                <a:cxn ang="0">
                  <a:pos x="31" y="13"/>
                </a:cxn>
                <a:cxn ang="0">
                  <a:pos x="13" y="0"/>
                </a:cxn>
              </a:cxnLst>
              <a:rect l="0" t="0" r="r" b="b"/>
              <a:pathLst>
                <a:path w="31" h="33">
                  <a:moveTo>
                    <a:pt x="13" y="0"/>
                  </a:moveTo>
                  <a:lnTo>
                    <a:pt x="13" y="0"/>
                  </a:lnTo>
                  <a:lnTo>
                    <a:pt x="0" y="20"/>
                  </a:lnTo>
                  <a:lnTo>
                    <a:pt x="18" y="33"/>
                  </a:lnTo>
                  <a:lnTo>
                    <a:pt x="31" y="13"/>
                  </a:lnTo>
                  <a:lnTo>
                    <a:pt x="13" y="0"/>
                  </a:lnTo>
                  <a:close/>
                </a:path>
              </a:pathLst>
            </a:custGeom>
            <a:solidFill>
              <a:srgbClr val="333333"/>
            </a:solidFill>
            <a:ln w="9525">
              <a:solidFill>
                <a:srgbClr val="3366FF"/>
              </a:solidFill>
              <a:round/>
              <a:headEnd/>
              <a:tailEnd/>
            </a:ln>
          </p:spPr>
          <p:txBody>
            <a:bodyPr/>
            <a:lstStyle/>
            <a:p>
              <a:endParaRPr lang="en-IE"/>
            </a:p>
          </p:txBody>
        </p:sp>
        <p:sp>
          <p:nvSpPr>
            <p:cNvPr id="61574" name="Freeform 134"/>
            <p:cNvSpPr>
              <a:spLocks/>
            </p:cNvSpPr>
            <p:nvPr/>
          </p:nvSpPr>
          <p:spPr bwMode="auto">
            <a:xfrm>
              <a:off x="3406" y="2449"/>
              <a:ext cx="8" cy="9"/>
            </a:xfrm>
            <a:custGeom>
              <a:avLst/>
              <a:gdLst/>
              <a:ahLst/>
              <a:cxnLst>
                <a:cxn ang="0">
                  <a:pos x="23" y="0"/>
                </a:cxn>
                <a:cxn ang="0">
                  <a:pos x="23" y="0"/>
                </a:cxn>
                <a:cxn ang="0">
                  <a:pos x="0" y="25"/>
                </a:cxn>
                <a:cxn ang="0">
                  <a:pos x="18" y="38"/>
                </a:cxn>
                <a:cxn ang="0">
                  <a:pos x="41" y="13"/>
                </a:cxn>
                <a:cxn ang="0">
                  <a:pos x="41" y="13"/>
                </a:cxn>
                <a:cxn ang="0">
                  <a:pos x="23" y="0"/>
                </a:cxn>
              </a:cxnLst>
              <a:rect l="0" t="0" r="r" b="b"/>
              <a:pathLst>
                <a:path w="41" h="38">
                  <a:moveTo>
                    <a:pt x="23" y="0"/>
                  </a:moveTo>
                  <a:lnTo>
                    <a:pt x="23" y="0"/>
                  </a:lnTo>
                  <a:lnTo>
                    <a:pt x="0" y="25"/>
                  </a:lnTo>
                  <a:lnTo>
                    <a:pt x="18" y="38"/>
                  </a:lnTo>
                  <a:lnTo>
                    <a:pt x="41" y="13"/>
                  </a:lnTo>
                  <a:lnTo>
                    <a:pt x="23" y="0"/>
                  </a:lnTo>
                  <a:close/>
                </a:path>
              </a:pathLst>
            </a:custGeom>
            <a:solidFill>
              <a:srgbClr val="333333"/>
            </a:solidFill>
            <a:ln w="9525">
              <a:solidFill>
                <a:srgbClr val="3366FF"/>
              </a:solidFill>
              <a:round/>
              <a:headEnd/>
              <a:tailEnd/>
            </a:ln>
          </p:spPr>
          <p:txBody>
            <a:bodyPr/>
            <a:lstStyle/>
            <a:p>
              <a:endParaRPr lang="en-IE"/>
            </a:p>
          </p:txBody>
        </p:sp>
        <p:sp>
          <p:nvSpPr>
            <p:cNvPr id="61575" name="Freeform 135"/>
            <p:cNvSpPr>
              <a:spLocks/>
            </p:cNvSpPr>
            <p:nvPr/>
          </p:nvSpPr>
          <p:spPr bwMode="auto">
            <a:xfrm>
              <a:off x="3411" y="2442"/>
              <a:ext cx="9" cy="10"/>
            </a:xfrm>
            <a:custGeom>
              <a:avLst/>
              <a:gdLst/>
              <a:ahLst/>
              <a:cxnLst>
                <a:cxn ang="0">
                  <a:pos x="27" y="0"/>
                </a:cxn>
                <a:cxn ang="0">
                  <a:pos x="27" y="0"/>
                </a:cxn>
                <a:cxn ang="0">
                  <a:pos x="0" y="31"/>
                </a:cxn>
                <a:cxn ang="0">
                  <a:pos x="18" y="44"/>
                </a:cxn>
                <a:cxn ang="0">
                  <a:pos x="45" y="13"/>
                </a:cxn>
                <a:cxn ang="0">
                  <a:pos x="45" y="13"/>
                </a:cxn>
                <a:cxn ang="0">
                  <a:pos x="27" y="0"/>
                </a:cxn>
              </a:cxnLst>
              <a:rect l="0" t="0" r="r" b="b"/>
              <a:pathLst>
                <a:path w="45" h="44">
                  <a:moveTo>
                    <a:pt x="27" y="0"/>
                  </a:moveTo>
                  <a:lnTo>
                    <a:pt x="27" y="0"/>
                  </a:lnTo>
                  <a:lnTo>
                    <a:pt x="0" y="31"/>
                  </a:lnTo>
                  <a:lnTo>
                    <a:pt x="18" y="44"/>
                  </a:lnTo>
                  <a:lnTo>
                    <a:pt x="45" y="13"/>
                  </a:lnTo>
                  <a:lnTo>
                    <a:pt x="27" y="0"/>
                  </a:lnTo>
                  <a:close/>
                </a:path>
              </a:pathLst>
            </a:custGeom>
            <a:solidFill>
              <a:srgbClr val="333333"/>
            </a:solidFill>
            <a:ln w="9525">
              <a:solidFill>
                <a:srgbClr val="3366FF"/>
              </a:solidFill>
              <a:round/>
              <a:headEnd/>
              <a:tailEnd/>
            </a:ln>
          </p:spPr>
          <p:txBody>
            <a:bodyPr/>
            <a:lstStyle/>
            <a:p>
              <a:endParaRPr lang="en-IE"/>
            </a:p>
          </p:txBody>
        </p:sp>
        <p:sp>
          <p:nvSpPr>
            <p:cNvPr id="61576" name="Freeform 136"/>
            <p:cNvSpPr>
              <a:spLocks/>
            </p:cNvSpPr>
            <p:nvPr/>
          </p:nvSpPr>
          <p:spPr bwMode="auto">
            <a:xfrm>
              <a:off x="3416" y="2434"/>
              <a:ext cx="11" cy="11"/>
            </a:xfrm>
            <a:custGeom>
              <a:avLst/>
              <a:gdLst/>
              <a:ahLst/>
              <a:cxnLst>
                <a:cxn ang="0">
                  <a:pos x="34" y="0"/>
                </a:cxn>
                <a:cxn ang="0">
                  <a:pos x="31" y="0"/>
                </a:cxn>
                <a:cxn ang="0">
                  <a:pos x="0" y="38"/>
                </a:cxn>
                <a:cxn ang="0">
                  <a:pos x="18" y="51"/>
                </a:cxn>
                <a:cxn ang="0">
                  <a:pos x="49" y="14"/>
                </a:cxn>
                <a:cxn ang="0">
                  <a:pos x="47" y="14"/>
                </a:cxn>
                <a:cxn ang="0">
                  <a:pos x="34" y="0"/>
                </a:cxn>
              </a:cxnLst>
              <a:rect l="0" t="0" r="r" b="b"/>
              <a:pathLst>
                <a:path w="49" h="51">
                  <a:moveTo>
                    <a:pt x="34" y="0"/>
                  </a:moveTo>
                  <a:lnTo>
                    <a:pt x="31" y="0"/>
                  </a:lnTo>
                  <a:lnTo>
                    <a:pt x="0" y="38"/>
                  </a:lnTo>
                  <a:lnTo>
                    <a:pt x="18" y="51"/>
                  </a:lnTo>
                  <a:lnTo>
                    <a:pt x="49" y="14"/>
                  </a:lnTo>
                  <a:lnTo>
                    <a:pt x="47" y="14"/>
                  </a:lnTo>
                  <a:lnTo>
                    <a:pt x="34" y="0"/>
                  </a:lnTo>
                  <a:close/>
                </a:path>
              </a:pathLst>
            </a:custGeom>
            <a:solidFill>
              <a:srgbClr val="333333"/>
            </a:solidFill>
            <a:ln w="9525">
              <a:solidFill>
                <a:srgbClr val="3366FF"/>
              </a:solidFill>
              <a:round/>
              <a:headEnd/>
              <a:tailEnd/>
            </a:ln>
          </p:spPr>
          <p:txBody>
            <a:bodyPr/>
            <a:lstStyle/>
            <a:p>
              <a:endParaRPr lang="en-IE"/>
            </a:p>
          </p:txBody>
        </p:sp>
        <p:sp>
          <p:nvSpPr>
            <p:cNvPr id="61577" name="Freeform 137"/>
            <p:cNvSpPr>
              <a:spLocks/>
            </p:cNvSpPr>
            <p:nvPr/>
          </p:nvSpPr>
          <p:spPr bwMode="auto">
            <a:xfrm>
              <a:off x="3424" y="2425"/>
              <a:ext cx="12" cy="12"/>
            </a:xfrm>
            <a:custGeom>
              <a:avLst/>
              <a:gdLst/>
              <a:ahLst/>
              <a:cxnLst>
                <a:cxn ang="0">
                  <a:pos x="40" y="0"/>
                </a:cxn>
                <a:cxn ang="0">
                  <a:pos x="40" y="3"/>
                </a:cxn>
                <a:cxn ang="0">
                  <a:pos x="0" y="42"/>
                </a:cxn>
                <a:cxn ang="0">
                  <a:pos x="13" y="56"/>
                </a:cxn>
                <a:cxn ang="0">
                  <a:pos x="54" y="16"/>
                </a:cxn>
                <a:cxn ang="0">
                  <a:pos x="54" y="18"/>
                </a:cxn>
                <a:cxn ang="0">
                  <a:pos x="40" y="0"/>
                </a:cxn>
              </a:cxnLst>
              <a:rect l="0" t="0" r="r" b="b"/>
              <a:pathLst>
                <a:path w="54" h="56">
                  <a:moveTo>
                    <a:pt x="40" y="0"/>
                  </a:moveTo>
                  <a:lnTo>
                    <a:pt x="40" y="3"/>
                  </a:lnTo>
                  <a:lnTo>
                    <a:pt x="0" y="42"/>
                  </a:lnTo>
                  <a:lnTo>
                    <a:pt x="13" y="56"/>
                  </a:lnTo>
                  <a:lnTo>
                    <a:pt x="54" y="16"/>
                  </a:lnTo>
                  <a:lnTo>
                    <a:pt x="54" y="18"/>
                  </a:lnTo>
                  <a:lnTo>
                    <a:pt x="40" y="0"/>
                  </a:lnTo>
                  <a:close/>
                </a:path>
              </a:pathLst>
            </a:custGeom>
            <a:solidFill>
              <a:srgbClr val="333333"/>
            </a:solidFill>
            <a:ln w="9525">
              <a:solidFill>
                <a:srgbClr val="3366FF"/>
              </a:solidFill>
              <a:round/>
              <a:headEnd/>
              <a:tailEnd/>
            </a:ln>
          </p:spPr>
          <p:txBody>
            <a:bodyPr/>
            <a:lstStyle/>
            <a:p>
              <a:endParaRPr lang="en-IE"/>
            </a:p>
          </p:txBody>
        </p:sp>
        <p:sp>
          <p:nvSpPr>
            <p:cNvPr id="61578" name="Freeform 138"/>
            <p:cNvSpPr>
              <a:spLocks/>
            </p:cNvSpPr>
            <p:nvPr/>
          </p:nvSpPr>
          <p:spPr bwMode="auto">
            <a:xfrm>
              <a:off x="3433" y="2415"/>
              <a:ext cx="13" cy="14"/>
            </a:xfrm>
            <a:custGeom>
              <a:avLst/>
              <a:gdLst/>
              <a:ahLst/>
              <a:cxnLst>
                <a:cxn ang="0">
                  <a:pos x="48" y="0"/>
                </a:cxn>
                <a:cxn ang="0">
                  <a:pos x="48" y="0"/>
                </a:cxn>
                <a:cxn ang="0">
                  <a:pos x="0" y="44"/>
                </a:cxn>
                <a:cxn ang="0">
                  <a:pos x="14" y="62"/>
                </a:cxn>
                <a:cxn ang="0">
                  <a:pos x="61" y="18"/>
                </a:cxn>
                <a:cxn ang="0">
                  <a:pos x="61" y="18"/>
                </a:cxn>
                <a:cxn ang="0">
                  <a:pos x="48" y="0"/>
                </a:cxn>
              </a:cxnLst>
              <a:rect l="0" t="0" r="r" b="b"/>
              <a:pathLst>
                <a:path w="61" h="62">
                  <a:moveTo>
                    <a:pt x="48" y="0"/>
                  </a:moveTo>
                  <a:lnTo>
                    <a:pt x="48" y="0"/>
                  </a:lnTo>
                  <a:lnTo>
                    <a:pt x="0" y="44"/>
                  </a:lnTo>
                  <a:lnTo>
                    <a:pt x="14" y="62"/>
                  </a:lnTo>
                  <a:lnTo>
                    <a:pt x="61" y="18"/>
                  </a:lnTo>
                  <a:lnTo>
                    <a:pt x="48" y="0"/>
                  </a:lnTo>
                  <a:close/>
                </a:path>
              </a:pathLst>
            </a:custGeom>
            <a:solidFill>
              <a:srgbClr val="333333"/>
            </a:solidFill>
            <a:ln w="9525">
              <a:solidFill>
                <a:srgbClr val="3366FF"/>
              </a:solidFill>
              <a:round/>
              <a:headEnd/>
              <a:tailEnd/>
            </a:ln>
          </p:spPr>
          <p:txBody>
            <a:bodyPr/>
            <a:lstStyle/>
            <a:p>
              <a:endParaRPr lang="en-IE"/>
            </a:p>
          </p:txBody>
        </p:sp>
        <p:sp>
          <p:nvSpPr>
            <p:cNvPr id="61579" name="Freeform 139"/>
            <p:cNvSpPr>
              <a:spLocks/>
            </p:cNvSpPr>
            <p:nvPr/>
          </p:nvSpPr>
          <p:spPr bwMode="auto">
            <a:xfrm>
              <a:off x="3443" y="2405"/>
              <a:ext cx="14" cy="14"/>
            </a:xfrm>
            <a:custGeom>
              <a:avLst/>
              <a:gdLst/>
              <a:ahLst/>
              <a:cxnLst>
                <a:cxn ang="0">
                  <a:pos x="52" y="0"/>
                </a:cxn>
                <a:cxn ang="0">
                  <a:pos x="52" y="0"/>
                </a:cxn>
                <a:cxn ang="0">
                  <a:pos x="0" y="47"/>
                </a:cxn>
                <a:cxn ang="0">
                  <a:pos x="13" y="65"/>
                </a:cxn>
                <a:cxn ang="0">
                  <a:pos x="65" y="18"/>
                </a:cxn>
                <a:cxn ang="0">
                  <a:pos x="65" y="18"/>
                </a:cxn>
                <a:cxn ang="0">
                  <a:pos x="52" y="0"/>
                </a:cxn>
              </a:cxnLst>
              <a:rect l="0" t="0" r="r" b="b"/>
              <a:pathLst>
                <a:path w="65" h="65">
                  <a:moveTo>
                    <a:pt x="52" y="0"/>
                  </a:moveTo>
                  <a:lnTo>
                    <a:pt x="52" y="0"/>
                  </a:lnTo>
                  <a:lnTo>
                    <a:pt x="0" y="47"/>
                  </a:lnTo>
                  <a:lnTo>
                    <a:pt x="13" y="65"/>
                  </a:lnTo>
                  <a:lnTo>
                    <a:pt x="65" y="18"/>
                  </a:lnTo>
                  <a:lnTo>
                    <a:pt x="52" y="0"/>
                  </a:lnTo>
                  <a:close/>
                </a:path>
              </a:pathLst>
            </a:custGeom>
            <a:solidFill>
              <a:srgbClr val="333333"/>
            </a:solidFill>
            <a:ln w="9525">
              <a:solidFill>
                <a:srgbClr val="3366FF"/>
              </a:solidFill>
              <a:round/>
              <a:headEnd/>
              <a:tailEnd/>
            </a:ln>
          </p:spPr>
          <p:txBody>
            <a:bodyPr/>
            <a:lstStyle/>
            <a:p>
              <a:endParaRPr lang="en-IE"/>
            </a:p>
          </p:txBody>
        </p:sp>
        <p:sp>
          <p:nvSpPr>
            <p:cNvPr id="61580" name="Freeform 140"/>
            <p:cNvSpPr>
              <a:spLocks/>
            </p:cNvSpPr>
            <p:nvPr/>
          </p:nvSpPr>
          <p:spPr bwMode="auto">
            <a:xfrm>
              <a:off x="3455" y="2395"/>
              <a:ext cx="15" cy="14"/>
            </a:xfrm>
            <a:custGeom>
              <a:avLst/>
              <a:gdLst/>
              <a:ahLst/>
              <a:cxnLst>
                <a:cxn ang="0">
                  <a:pos x="56" y="0"/>
                </a:cxn>
                <a:cxn ang="0">
                  <a:pos x="56" y="0"/>
                </a:cxn>
                <a:cxn ang="0">
                  <a:pos x="0" y="44"/>
                </a:cxn>
                <a:cxn ang="0">
                  <a:pos x="13" y="62"/>
                </a:cxn>
                <a:cxn ang="0">
                  <a:pos x="69" y="18"/>
                </a:cxn>
                <a:cxn ang="0">
                  <a:pos x="69" y="18"/>
                </a:cxn>
                <a:cxn ang="0">
                  <a:pos x="56" y="0"/>
                </a:cxn>
              </a:cxnLst>
              <a:rect l="0" t="0" r="r" b="b"/>
              <a:pathLst>
                <a:path w="69" h="62">
                  <a:moveTo>
                    <a:pt x="56" y="0"/>
                  </a:moveTo>
                  <a:lnTo>
                    <a:pt x="56" y="0"/>
                  </a:lnTo>
                  <a:lnTo>
                    <a:pt x="0" y="44"/>
                  </a:lnTo>
                  <a:lnTo>
                    <a:pt x="13" y="62"/>
                  </a:lnTo>
                  <a:lnTo>
                    <a:pt x="69" y="18"/>
                  </a:lnTo>
                  <a:lnTo>
                    <a:pt x="56" y="0"/>
                  </a:lnTo>
                  <a:close/>
                </a:path>
              </a:pathLst>
            </a:custGeom>
            <a:solidFill>
              <a:srgbClr val="333333"/>
            </a:solidFill>
            <a:ln w="9525">
              <a:solidFill>
                <a:srgbClr val="3366FF"/>
              </a:solidFill>
              <a:round/>
              <a:headEnd/>
              <a:tailEnd/>
            </a:ln>
          </p:spPr>
          <p:txBody>
            <a:bodyPr/>
            <a:lstStyle/>
            <a:p>
              <a:endParaRPr lang="en-IE"/>
            </a:p>
          </p:txBody>
        </p:sp>
        <p:sp>
          <p:nvSpPr>
            <p:cNvPr id="61581" name="Freeform 141"/>
            <p:cNvSpPr>
              <a:spLocks/>
            </p:cNvSpPr>
            <p:nvPr/>
          </p:nvSpPr>
          <p:spPr bwMode="auto">
            <a:xfrm>
              <a:off x="3467" y="2385"/>
              <a:ext cx="17" cy="14"/>
            </a:xfrm>
            <a:custGeom>
              <a:avLst/>
              <a:gdLst/>
              <a:ahLst/>
              <a:cxnLst>
                <a:cxn ang="0">
                  <a:pos x="65" y="0"/>
                </a:cxn>
                <a:cxn ang="0">
                  <a:pos x="65" y="0"/>
                </a:cxn>
                <a:cxn ang="0">
                  <a:pos x="0" y="49"/>
                </a:cxn>
                <a:cxn ang="0">
                  <a:pos x="13" y="67"/>
                </a:cxn>
                <a:cxn ang="0">
                  <a:pos x="79" y="18"/>
                </a:cxn>
                <a:cxn ang="0">
                  <a:pos x="79" y="18"/>
                </a:cxn>
                <a:cxn ang="0">
                  <a:pos x="65" y="0"/>
                </a:cxn>
              </a:cxnLst>
              <a:rect l="0" t="0" r="r" b="b"/>
              <a:pathLst>
                <a:path w="79" h="67">
                  <a:moveTo>
                    <a:pt x="65" y="0"/>
                  </a:moveTo>
                  <a:lnTo>
                    <a:pt x="65" y="0"/>
                  </a:lnTo>
                  <a:lnTo>
                    <a:pt x="0" y="49"/>
                  </a:lnTo>
                  <a:lnTo>
                    <a:pt x="13" y="67"/>
                  </a:lnTo>
                  <a:lnTo>
                    <a:pt x="79" y="18"/>
                  </a:lnTo>
                  <a:lnTo>
                    <a:pt x="65" y="0"/>
                  </a:lnTo>
                  <a:close/>
                </a:path>
              </a:pathLst>
            </a:custGeom>
            <a:solidFill>
              <a:srgbClr val="333333"/>
            </a:solidFill>
            <a:ln w="9525">
              <a:solidFill>
                <a:srgbClr val="3366FF"/>
              </a:solidFill>
              <a:round/>
              <a:headEnd/>
              <a:tailEnd/>
            </a:ln>
          </p:spPr>
          <p:txBody>
            <a:bodyPr/>
            <a:lstStyle/>
            <a:p>
              <a:endParaRPr lang="en-IE"/>
            </a:p>
          </p:txBody>
        </p:sp>
        <p:sp>
          <p:nvSpPr>
            <p:cNvPr id="61582" name="Freeform 142"/>
            <p:cNvSpPr>
              <a:spLocks/>
            </p:cNvSpPr>
            <p:nvPr/>
          </p:nvSpPr>
          <p:spPr bwMode="auto">
            <a:xfrm>
              <a:off x="3481" y="2375"/>
              <a:ext cx="19" cy="14"/>
            </a:xfrm>
            <a:custGeom>
              <a:avLst/>
              <a:gdLst/>
              <a:ahLst/>
              <a:cxnLst>
                <a:cxn ang="0">
                  <a:pos x="75" y="0"/>
                </a:cxn>
                <a:cxn ang="0">
                  <a:pos x="73" y="0"/>
                </a:cxn>
                <a:cxn ang="0">
                  <a:pos x="0" y="46"/>
                </a:cxn>
                <a:cxn ang="0">
                  <a:pos x="14" y="64"/>
                </a:cxn>
                <a:cxn ang="0">
                  <a:pos x="86" y="17"/>
                </a:cxn>
                <a:cxn ang="0">
                  <a:pos x="84" y="17"/>
                </a:cxn>
                <a:cxn ang="0">
                  <a:pos x="75" y="0"/>
                </a:cxn>
              </a:cxnLst>
              <a:rect l="0" t="0" r="r" b="b"/>
              <a:pathLst>
                <a:path w="86" h="64">
                  <a:moveTo>
                    <a:pt x="75" y="0"/>
                  </a:moveTo>
                  <a:lnTo>
                    <a:pt x="73" y="0"/>
                  </a:lnTo>
                  <a:lnTo>
                    <a:pt x="0" y="46"/>
                  </a:lnTo>
                  <a:lnTo>
                    <a:pt x="14" y="64"/>
                  </a:lnTo>
                  <a:lnTo>
                    <a:pt x="86" y="17"/>
                  </a:lnTo>
                  <a:lnTo>
                    <a:pt x="84" y="17"/>
                  </a:lnTo>
                  <a:lnTo>
                    <a:pt x="75" y="0"/>
                  </a:lnTo>
                  <a:close/>
                </a:path>
              </a:pathLst>
            </a:custGeom>
            <a:solidFill>
              <a:srgbClr val="333333"/>
            </a:solidFill>
            <a:ln w="9525">
              <a:solidFill>
                <a:srgbClr val="3366FF"/>
              </a:solidFill>
              <a:round/>
              <a:headEnd/>
              <a:tailEnd/>
            </a:ln>
          </p:spPr>
          <p:txBody>
            <a:bodyPr/>
            <a:lstStyle/>
            <a:p>
              <a:endParaRPr lang="en-IE"/>
            </a:p>
          </p:txBody>
        </p:sp>
        <p:sp>
          <p:nvSpPr>
            <p:cNvPr id="61583" name="Freeform 143"/>
            <p:cNvSpPr>
              <a:spLocks/>
            </p:cNvSpPr>
            <p:nvPr/>
          </p:nvSpPr>
          <p:spPr bwMode="auto">
            <a:xfrm>
              <a:off x="3497" y="2365"/>
              <a:ext cx="19" cy="13"/>
            </a:xfrm>
            <a:custGeom>
              <a:avLst/>
              <a:gdLst/>
              <a:ahLst/>
              <a:cxnLst>
                <a:cxn ang="0">
                  <a:pos x="77" y="0"/>
                </a:cxn>
                <a:cxn ang="0">
                  <a:pos x="77" y="0"/>
                </a:cxn>
                <a:cxn ang="0">
                  <a:pos x="0" y="45"/>
                </a:cxn>
                <a:cxn ang="0">
                  <a:pos x="9" y="62"/>
                </a:cxn>
                <a:cxn ang="0">
                  <a:pos x="86" y="18"/>
                </a:cxn>
                <a:cxn ang="0">
                  <a:pos x="86" y="18"/>
                </a:cxn>
                <a:cxn ang="0">
                  <a:pos x="77" y="0"/>
                </a:cxn>
              </a:cxnLst>
              <a:rect l="0" t="0" r="r" b="b"/>
              <a:pathLst>
                <a:path w="86" h="62">
                  <a:moveTo>
                    <a:pt x="77" y="0"/>
                  </a:moveTo>
                  <a:lnTo>
                    <a:pt x="77" y="0"/>
                  </a:lnTo>
                  <a:lnTo>
                    <a:pt x="0" y="45"/>
                  </a:lnTo>
                  <a:lnTo>
                    <a:pt x="9" y="62"/>
                  </a:lnTo>
                  <a:lnTo>
                    <a:pt x="86" y="18"/>
                  </a:lnTo>
                  <a:lnTo>
                    <a:pt x="77" y="0"/>
                  </a:lnTo>
                  <a:close/>
                </a:path>
              </a:pathLst>
            </a:custGeom>
            <a:solidFill>
              <a:srgbClr val="333333"/>
            </a:solidFill>
            <a:ln w="9525">
              <a:solidFill>
                <a:srgbClr val="3366FF"/>
              </a:solidFill>
              <a:round/>
              <a:headEnd/>
              <a:tailEnd/>
            </a:ln>
          </p:spPr>
          <p:txBody>
            <a:bodyPr/>
            <a:lstStyle/>
            <a:p>
              <a:endParaRPr lang="en-IE"/>
            </a:p>
          </p:txBody>
        </p:sp>
        <p:sp>
          <p:nvSpPr>
            <p:cNvPr id="61584" name="Freeform 144"/>
            <p:cNvSpPr>
              <a:spLocks/>
            </p:cNvSpPr>
            <p:nvPr/>
          </p:nvSpPr>
          <p:spPr bwMode="auto">
            <a:xfrm>
              <a:off x="3514" y="2355"/>
              <a:ext cx="20" cy="14"/>
            </a:xfrm>
            <a:custGeom>
              <a:avLst/>
              <a:gdLst/>
              <a:ahLst/>
              <a:cxnLst>
                <a:cxn ang="0">
                  <a:pos x="83" y="0"/>
                </a:cxn>
                <a:cxn ang="0">
                  <a:pos x="83" y="2"/>
                </a:cxn>
                <a:cxn ang="0">
                  <a:pos x="0" y="46"/>
                </a:cxn>
                <a:cxn ang="0">
                  <a:pos x="9" y="64"/>
                </a:cxn>
                <a:cxn ang="0">
                  <a:pos x="92" y="20"/>
                </a:cxn>
                <a:cxn ang="0">
                  <a:pos x="92" y="22"/>
                </a:cxn>
                <a:cxn ang="0">
                  <a:pos x="83" y="0"/>
                </a:cxn>
              </a:cxnLst>
              <a:rect l="0" t="0" r="r" b="b"/>
              <a:pathLst>
                <a:path w="92" h="64">
                  <a:moveTo>
                    <a:pt x="83" y="0"/>
                  </a:moveTo>
                  <a:lnTo>
                    <a:pt x="83" y="2"/>
                  </a:lnTo>
                  <a:lnTo>
                    <a:pt x="0" y="46"/>
                  </a:lnTo>
                  <a:lnTo>
                    <a:pt x="9" y="64"/>
                  </a:lnTo>
                  <a:lnTo>
                    <a:pt x="92" y="20"/>
                  </a:lnTo>
                  <a:lnTo>
                    <a:pt x="92" y="22"/>
                  </a:lnTo>
                  <a:lnTo>
                    <a:pt x="83" y="0"/>
                  </a:lnTo>
                  <a:close/>
                </a:path>
              </a:pathLst>
            </a:custGeom>
            <a:solidFill>
              <a:srgbClr val="333333"/>
            </a:solidFill>
            <a:ln w="9525">
              <a:solidFill>
                <a:srgbClr val="3366FF"/>
              </a:solidFill>
              <a:round/>
              <a:headEnd/>
              <a:tailEnd/>
            </a:ln>
          </p:spPr>
          <p:txBody>
            <a:bodyPr/>
            <a:lstStyle/>
            <a:p>
              <a:endParaRPr lang="en-IE"/>
            </a:p>
          </p:txBody>
        </p:sp>
        <p:sp>
          <p:nvSpPr>
            <p:cNvPr id="61585" name="Freeform 145"/>
            <p:cNvSpPr>
              <a:spLocks/>
            </p:cNvSpPr>
            <p:nvPr/>
          </p:nvSpPr>
          <p:spPr bwMode="auto">
            <a:xfrm>
              <a:off x="3532" y="2346"/>
              <a:ext cx="22" cy="14"/>
            </a:xfrm>
            <a:custGeom>
              <a:avLst/>
              <a:gdLst/>
              <a:ahLst/>
              <a:cxnLst>
                <a:cxn ang="0">
                  <a:pos x="93" y="0"/>
                </a:cxn>
                <a:cxn ang="0">
                  <a:pos x="90" y="0"/>
                </a:cxn>
                <a:cxn ang="0">
                  <a:pos x="0" y="38"/>
                </a:cxn>
                <a:cxn ang="0">
                  <a:pos x="9" y="60"/>
                </a:cxn>
                <a:cxn ang="0">
                  <a:pos x="99" y="22"/>
                </a:cxn>
                <a:cxn ang="0">
                  <a:pos x="97" y="22"/>
                </a:cxn>
                <a:cxn ang="0">
                  <a:pos x="93" y="0"/>
                </a:cxn>
              </a:cxnLst>
              <a:rect l="0" t="0" r="r" b="b"/>
              <a:pathLst>
                <a:path w="99" h="60">
                  <a:moveTo>
                    <a:pt x="93" y="0"/>
                  </a:moveTo>
                  <a:lnTo>
                    <a:pt x="90" y="0"/>
                  </a:lnTo>
                  <a:lnTo>
                    <a:pt x="0" y="38"/>
                  </a:lnTo>
                  <a:lnTo>
                    <a:pt x="9" y="60"/>
                  </a:lnTo>
                  <a:lnTo>
                    <a:pt x="99" y="22"/>
                  </a:lnTo>
                  <a:lnTo>
                    <a:pt x="97" y="22"/>
                  </a:lnTo>
                  <a:lnTo>
                    <a:pt x="93" y="0"/>
                  </a:lnTo>
                  <a:close/>
                </a:path>
              </a:pathLst>
            </a:custGeom>
            <a:solidFill>
              <a:srgbClr val="333333"/>
            </a:solidFill>
            <a:ln w="9525">
              <a:solidFill>
                <a:srgbClr val="3366FF"/>
              </a:solidFill>
              <a:round/>
              <a:headEnd/>
              <a:tailEnd/>
            </a:ln>
          </p:spPr>
          <p:txBody>
            <a:bodyPr/>
            <a:lstStyle/>
            <a:p>
              <a:endParaRPr lang="en-IE"/>
            </a:p>
          </p:txBody>
        </p:sp>
        <p:sp>
          <p:nvSpPr>
            <p:cNvPr id="61586" name="Freeform 146"/>
            <p:cNvSpPr>
              <a:spLocks/>
            </p:cNvSpPr>
            <p:nvPr/>
          </p:nvSpPr>
          <p:spPr bwMode="auto">
            <a:xfrm>
              <a:off x="3553" y="2338"/>
              <a:ext cx="23" cy="13"/>
            </a:xfrm>
            <a:custGeom>
              <a:avLst/>
              <a:gdLst/>
              <a:ahLst/>
              <a:cxnLst>
                <a:cxn ang="0">
                  <a:pos x="106" y="7"/>
                </a:cxn>
                <a:cxn ang="0">
                  <a:pos x="94" y="3"/>
                </a:cxn>
                <a:cxn ang="0">
                  <a:pos x="0" y="38"/>
                </a:cxn>
                <a:cxn ang="0">
                  <a:pos x="4" y="60"/>
                </a:cxn>
                <a:cxn ang="0">
                  <a:pos x="99" y="25"/>
                </a:cxn>
                <a:cxn ang="0">
                  <a:pos x="88" y="20"/>
                </a:cxn>
                <a:cxn ang="0">
                  <a:pos x="106" y="7"/>
                </a:cxn>
                <a:cxn ang="0">
                  <a:pos x="99" y="0"/>
                </a:cxn>
                <a:cxn ang="0">
                  <a:pos x="94" y="3"/>
                </a:cxn>
                <a:cxn ang="0">
                  <a:pos x="106" y="7"/>
                </a:cxn>
              </a:cxnLst>
              <a:rect l="0" t="0" r="r" b="b"/>
              <a:pathLst>
                <a:path w="106" h="60">
                  <a:moveTo>
                    <a:pt x="106" y="7"/>
                  </a:moveTo>
                  <a:lnTo>
                    <a:pt x="94" y="3"/>
                  </a:lnTo>
                  <a:lnTo>
                    <a:pt x="0" y="38"/>
                  </a:lnTo>
                  <a:lnTo>
                    <a:pt x="4" y="60"/>
                  </a:lnTo>
                  <a:lnTo>
                    <a:pt x="99" y="25"/>
                  </a:lnTo>
                  <a:lnTo>
                    <a:pt x="88" y="20"/>
                  </a:lnTo>
                  <a:lnTo>
                    <a:pt x="106" y="7"/>
                  </a:lnTo>
                  <a:lnTo>
                    <a:pt x="99" y="0"/>
                  </a:lnTo>
                  <a:lnTo>
                    <a:pt x="94" y="3"/>
                  </a:lnTo>
                  <a:lnTo>
                    <a:pt x="106" y="7"/>
                  </a:lnTo>
                  <a:close/>
                </a:path>
              </a:pathLst>
            </a:custGeom>
            <a:solidFill>
              <a:srgbClr val="333333"/>
            </a:solidFill>
            <a:ln w="9525">
              <a:solidFill>
                <a:srgbClr val="3366FF"/>
              </a:solidFill>
              <a:round/>
              <a:headEnd/>
              <a:tailEnd/>
            </a:ln>
          </p:spPr>
          <p:txBody>
            <a:bodyPr/>
            <a:lstStyle/>
            <a:p>
              <a:endParaRPr lang="en-IE"/>
            </a:p>
          </p:txBody>
        </p:sp>
      </p:grpSp>
    </p:spTree>
  </p:cSld>
  <p:clrMapOvr>
    <a:masterClrMapping/>
  </p:clrMapOvr>
  <p:transition xmlns:p14="http://schemas.microsoft.com/office/powerpoint/2010/main">
    <p:newsfla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1447"/>
                                        </p:tgtEl>
                                        <p:attrNameLst>
                                          <p:attrName>style.visibility</p:attrName>
                                        </p:attrNameLst>
                                      </p:cBhvr>
                                      <p:to>
                                        <p:strVal val="visible"/>
                                      </p:to>
                                    </p:set>
                                    <p:anim calcmode="lin" valueType="num">
                                      <p:cBhvr>
                                        <p:cTn id="7" dur="500" fill="hold"/>
                                        <p:tgtEl>
                                          <p:spTgt spid="61447"/>
                                        </p:tgtEl>
                                        <p:attrNameLst>
                                          <p:attrName>ppt_w</p:attrName>
                                        </p:attrNameLst>
                                      </p:cBhvr>
                                      <p:tavLst>
                                        <p:tav tm="0">
                                          <p:val>
                                            <p:fltVal val="0"/>
                                          </p:val>
                                        </p:tav>
                                        <p:tav tm="100000">
                                          <p:val>
                                            <p:strVal val="#ppt_w"/>
                                          </p:val>
                                        </p:tav>
                                      </p:tavLst>
                                    </p:anim>
                                    <p:anim calcmode="lin" valueType="num">
                                      <p:cBhvr>
                                        <p:cTn id="8" dur="500" fill="hold"/>
                                        <p:tgtEl>
                                          <p:spTgt spid="61447"/>
                                        </p:tgtEl>
                                        <p:attrNameLst>
                                          <p:attrName>ppt_h</p:attrName>
                                        </p:attrNameLst>
                                      </p:cBhvr>
                                      <p:tavLst>
                                        <p:tav tm="0">
                                          <p:val>
                                            <p:fltVal val="0"/>
                                          </p:val>
                                        </p:tav>
                                        <p:tav tm="100000">
                                          <p:val>
                                            <p:strVal val="#ppt_h"/>
                                          </p:val>
                                        </p:tav>
                                      </p:tavLst>
                                    </p:anim>
                                    <p:animEffect transition="in" filter="fade">
                                      <p:cBhvr>
                                        <p:cTn id="9" dur="500"/>
                                        <p:tgtEl>
                                          <p:spTgt spid="61447"/>
                                        </p:tgtEl>
                                      </p:cBhvr>
                                    </p:animEffect>
                                  </p:childTnLst>
                                </p:cTn>
                              </p:par>
                              <p:par>
                                <p:cTn id="10" presetID="9" presetClass="exit" presetSubtype="0" fill="hold" nodeType="withEffect">
                                  <p:stCondLst>
                                    <p:cond delay="0"/>
                                  </p:stCondLst>
                                  <p:childTnLst>
                                    <p:animEffect transition="out" filter="dissolv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Causes of global warming</a:t>
            </a:r>
            <a:endParaRPr lang="en-IE" dirty="0"/>
          </a:p>
        </p:txBody>
      </p:sp>
      <p:sp>
        <p:nvSpPr>
          <p:cNvPr id="311299" name="Rectangle 3"/>
          <p:cNvSpPr>
            <a:spLocks noGrp="1" noChangeArrowheads="1"/>
          </p:cNvSpPr>
          <p:nvPr>
            <p:ph idx="1"/>
          </p:nvPr>
        </p:nvSpPr>
        <p:spPr>
          <a:xfrm>
            <a:off x="357158" y="1928802"/>
            <a:ext cx="8229600" cy="3286148"/>
          </a:xfrm>
        </p:spPr>
        <p:txBody>
          <a:bodyPr>
            <a:normAutofit lnSpcReduction="10000"/>
          </a:bodyPr>
          <a:lstStyle/>
          <a:p>
            <a:pPr marL="609600" indent="-609600" eaLnBrk="1" hangingPunct="1">
              <a:lnSpc>
                <a:spcPct val="80000"/>
              </a:lnSpc>
              <a:buFontTx/>
              <a:buNone/>
            </a:pPr>
            <a:endParaRPr lang="en-IE" sz="1300" b="1" u="sng" dirty="0" smtClean="0">
              <a:solidFill>
                <a:schemeClr val="bg1"/>
              </a:solidFill>
            </a:endParaRPr>
          </a:p>
          <a:p>
            <a:pPr marL="609600" indent="-609600" eaLnBrk="1" hangingPunct="1">
              <a:lnSpc>
                <a:spcPct val="80000"/>
              </a:lnSpc>
              <a:buFontTx/>
              <a:buAutoNum type="arabicPeriod"/>
            </a:pPr>
            <a:r>
              <a:rPr lang="en-IE" sz="2800" u="sng" dirty="0" smtClean="0"/>
              <a:t>Increased levels of CO</a:t>
            </a:r>
            <a:r>
              <a:rPr lang="en-IE" sz="2800" u="sng" baseline="-25000" dirty="0" smtClean="0"/>
              <a:t>2</a:t>
            </a:r>
            <a:r>
              <a:rPr lang="en-IE" sz="2800" dirty="0" smtClean="0"/>
              <a:t> in the air due to </a:t>
            </a:r>
          </a:p>
          <a:p>
            <a:pPr marL="609600" indent="-609600" eaLnBrk="1" hangingPunct="1">
              <a:lnSpc>
                <a:spcPct val="80000"/>
              </a:lnSpc>
              <a:buFontTx/>
              <a:buNone/>
            </a:pPr>
            <a:r>
              <a:rPr lang="en-IE" sz="2800" dirty="0" smtClean="0"/>
              <a:t>	(a) the burning of fossil fuels and industrialisation </a:t>
            </a:r>
          </a:p>
          <a:p>
            <a:pPr marL="609600" indent="-609600" eaLnBrk="1" hangingPunct="1">
              <a:lnSpc>
                <a:spcPct val="80000"/>
              </a:lnSpc>
              <a:buFontTx/>
              <a:buNone/>
            </a:pPr>
            <a:r>
              <a:rPr lang="en-IE" sz="2800" dirty="0" smtClean="0"/>
              <a:t>	(b) deforestation- cutting down rain forests</a:t>
            </a:r>
          </a:p>
          <a:p>
            <a:pPr marL="609600" indent="-609600" eaLnBrk="1" hangingPunct="1">
              <a:lnSpc>
                <a:spcPct val="80000"/>
              </a:lnSpc>
              <a:buFontTx/>
              <a:buNone/>
            </a:pPr>
            <a:endParaRPr lang="en-IE" sz="1100" dirty="0" smtClean="0"/>
          </a:p>
          <a:p>
            <a:pPr marL="609600" indent="-609600" eaLnBrk="1" hangingPunct="1">
              <a:lnSpc>
                <a:spcPct val="80000"/>
              </a:lnSpc>
              <a:buFontTx/>
              <a:buAutoNum type="arabicPeriod" startAt="2"/>
            </a:pPr>
            <a:r>
              <a:rPr lang="en-IE" sz="2800" u="sng" dirty="0" smtClean="0"/>
              <a:t>Rising levels of CH</a:t>
            </a:r>
            <a:r>
              <a:rPr lang="en-IE" sz="2800" u="sng" baseline="-25000" dirty="0" smtClean="0"/>
              <a:t>4</a:t>
            </a:r>
            <a:r>
              <a:rPr lang="en-IE" sz="2800" dirty="0" smtClean="0"/>
              <a:t> due </a:t>
            </a:r>
          </a:p>
          <a:p>
            <a:pPr marL="609600" indent="-609600" eaLnBrk="1" hangingPunct="1">
              <a:lnSpc>
                <a:spcPct val="80000"/>
              </a:lnSpc>
              <a:buFontTx/>
              <a:buNone/>
            </a:pPr>
            <a:r>
              <a:rPr lang="en-IE" sz="2800" dirty="0" smtClean="0"/>
              <a:t>	(a) emissions from landfill sites/waste dump</a:t>
            </a:r>
          </a:p>
          <a:p>
            <a:pPr marL="609600" indent="-609600" eaLnBrk="1" hangingPunct="1">
              <a:lnSpc>
                <a:spcPct val="80000"/>
              </a:lnSpc>
              <a:buFontTx/>
              <a:buNone/>
            </a:pPr>
            <a:r>
              <a:rPr lang="en-IE" sz="2800" dirty="0" smtClean="0"/>
              <a:t>	(b) increased number of ruminants</a:t>
            </a:r>
          </a:p>
          <a:p>
            <a:pPr marL="609600" indent="-609600" eaLnBrk="1" hangingPunct="1">
              <a:lnSpc>
                <a:spcPct val="80000"/>
              </a:lnSpc>
              <a:buFontTx/>
              <a:buNone/>
            </a:pPr>
            <a:r>
              <a:rPr lang="en-IE" sz="2800" dirty="0" smtClean="0"/>
              <a:t>	(c) emissions from swamps, bogs, &amp; paddy fields</a:t>
            </a:r>
          </a:p>
          <a:p>
            <a:pPr marL="609600" indent="-609600" eaLnBrk="1" hangingPunct="1">
              <a:lnSpc>
                <a:spcPct val="80000"/>
              </a:lnSpc>
              <a:buFontTx/>
              <a:buNone/>
            </a:pPr>
            <a:endParaRPr lang="en-US" sz="2800" dirty="0" smtClean="0"/>
          </a:p>
        </p:txBody>
      </p:sp>
      <p:pic>
        <p:nvPicPr>
          <p:cNvPr id="5" name="Picture 7" descr="image1_650"/>
          <p:cNvPicPr>
            <a:picLocks noChangeAspect="1" noChangeArrowheads="1"/>
          </p:cNvPicPr>
          <p:nvPr/>
        </p:nvPicPr>
        <p:blipFill>
          <a:blip r:embed="rId3" cstate="print"/>
          <a:srcRect/>
          <a:stretch>
            <a:fillRect/>
          </a:stretch>
        </p:blipFill>
        <p:spPr bwMode="auto">
          <a:xfrm>
            <a:off x="7072330" y="1"/>
            <a:ext cx="2071670" cy="1364115"/>
          </a:xfrm>
          <a:prstGeom prst="rect">
            <a:avLst/>
          </a:prstGeom>
          <a:noFill/>
          <a:ln w="9525">
            <a:noFill/>
            <a:miter lim="800000"/>
            <a:headEnd/>
            <a:tailEnd/>
          </a:ln>
        </p:spPr>
      </p:pic>
      <p:pic>
        <p:nvPicPr>
          <p:cNvPr id="6" name="Picture 6" descr="landfill"/>
          <p:cNvPicPr>
            <a:picLocks noChangeAspect="1" noChangeArrowheads="1"/>
          </p:cNvPicPr>
          <p:nvPr/>
        </p:nvPicPr>
        <p:blipFill>
          <a:blip r:embed="rId4" cstate="print"/>
          <a:srcRect/>
          <a:stretch>
            <a:fillRect/>
          </a:stretch>
        </p:blipFill>
        <p:spPr bwMode="auto">
          <a:xfrm>
            <a:off x="0" y="5329250"/>
            <a:ext cx="2500298" cy="1528750"/>
          </a:xfrm>
          <a:prstGeom prst="rect">
            <a:avLst/>
          </a:prstGeom>
          <a:noFill/>
          <a:ln w="9525">
            <a:noFill/>
            <a:miter lim="800000"/>
            <a:headEnd/>
            <a:tailEnd/>
          </a:ln>
        </p:spPr>
      </p:pic>
      <p:pic>
        <p:nvPicPr>
          <p:cNvPr id="7" name="Picture 7" descr="730px-Cambodia_buffaloes_in_paddy_fields"/>
          <p:cNvPicPr>
            <a:picLocks noChangeAspect="1" noChangeArrowheads="1"/>
          </p:cNvPicPr>
          <p:nvPr/>
        </p:nvPicPr>
        <p:blipFill>
          <a:blip r:embed="rId5" cstate="print"/>
          <a:srcRect t="13672"/>
          <a:stretch>
            <a:fillRect/>
          </a:stretch>
        </p:blipFill>
        <p:spPr bwMode="auto">
          <a:xfrm>
            <a:off x="6929454" y="5286388"/>
            <a:ext cx="2214546" cy="1571612"/>
          </a:xfrm>
          <a:prstGeom prst="rect">
            <a:avLst/>
          </a:prstGeom>
          <a:noFill/>
          <a:ln w="9525">
            <a:noFill/>
            <a:miter lim="800000"/>
            <a:headEnd/>
            <a:tailEnd/>
          </a:ln>
        </p:spPr>
      </p:pic>
      <p:pic>
        <p:nvPicPr>
          <p:cNvPr id="8" name="Picture 9" descr="getimage"/>
          <p:cNvPicPr>
            <a:picLocks noChangeAspect="1" noChangeArrowheads="1"/>
          </p:cNvPicPr>
          <p:nvPr/>
        </p:nvPicPr>
        <p:blipFill>
          <a:blip r:embed="rId6" cstate="print"/>
          <a:srcRect/>
          <a:stretch>
            <a:fillRect/>
          </a:stretch>
        </p:blipFill>
        <p:spPr bwMode="auto">
          <a:xfrm>
            <a:off x="4714876" y="5291138"/>
            <a:ext cx="2238374" cy="1566862"/>
          </a:xfrm>
          <a:prstGeom prst="rect">
            <a:avLst/>
          </a:prstGeom>
          <a:noFill/>
          <a:ln w="9525">
            <a:noFill/>
            <a:miter lim="800000"/>
            <a:headEnd/>
            <a:tailEnd/>
          </a:ln>
        </p:spPr>
      </p:pic>
      <p:pic>
        <p:nvPicPr>
          <p:cNvPr id="9" name="Picture 7" descr="ruminants"/>
          <p:cNvPicPr>
            <a:picLocks noChangeAspect="1" noChangeArrowheads="1"/>
          </p:cNvPicPr>
          <p:nvPr/>
        </p:nvPicPr>
        <p:blipFill>
          <a:blip r:embed="rId7" cstate="print"/>
          <a:srcRect/>
          <a:stretch>
            <a:fillRect/>
          </a:stretch>
        </p:blipFill>
        <p:spPr bwMode="auto">
          <a:xfrm>
            <a:off x="2500298" y="5301810"/>
            <a:ext cx="2214578" cy="155619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1299">
                                            <p:txEl>
                                              <p:pRg st="1" end="1"/>
                                            </p:txEl>
                                          </p:spTgt>
                                        </p:tgtEl>
                                        <p:attrNameLst>
                                          <p:attrName>style.visibility</p:attrName>
                                        </p:attrNameLst>
                                      </p:cBhvr>
                                      <p:to>
                                        <p:strVal val="visible"/>
                                      </p:to>
                                    </p:set>
                                    <p:animEffect transition="in" filter="fade">
                                      <p:cBhvr>
                                        <p:cTn id="7" dur="1000"/>
                                        <p:tgtEl>
                                          <p:spTgt spid="3112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1299">
                                            <p:txEl>
                                              <p:pRg st="2" end="2"/>
                                            </p:txEl>
                                          </p:spTgt>
                                        </p:tgtEl>
                                        <p:attrNameLst>
                                          <p:attrName>style.visibility</p:attrName>
                                        </p:attrNameLst>
                                      </p:cBhvr>
                                      <p:to>
                                        <p:strVal val="visible"/>
                                      </p:to>
                                    </p:set>
                                    <p:animEffect transition="in" filter="fade">
                                      <p:cBhvr>
                                        <p:cTn id="12" dur="1000"/>
                                        <p:tgtEl>
                                          <p:spTgt spid="3112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1299">
                                            <p:txEl>
                                              <p:pRg st="3" end="3"/>
                                            </p:txEl>
                                          </p:spTgt>
                                        </p:tgtEl>
                                        <p:attrNameLst>
                                          <p:attrName>style.visibility</p:attrName>
                                        </p:attrNameLst>
                                      </p:cBhvr>
                                      <p:to>
                                        <p:strVal val="visible"/>
                                      </p:to>
                                    </p:set>
                                    <p:animEffect transition="in" filter="fade">
                                      <p:cBhvr>
                                        <p:cTn id="17" dur="1000"/>
                                        <p:tgtEl>
                                          <p:spTgt spid="31129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1299">
                                            <p:txEl>
                                              <p:pRg st="5" end="5"/>
                                            </p:txEl>
                                          </p:spTgt>
                                        </p:tgtEl>
                                        <p:attrNameLst>
                                          <p:attrName>style.visibility</p:attrName>
                                        </p:attrNameLst>
                                      </p:cBhvr>
                                      <p:to>
                                        <p:strVal val="visible"/>
                                      </p:to>
                                    </p:set>
                                    <p:animEffect transition="in" filter="fade">
                                      <p:cBhvr>
                                        <p:cTn id="22" dur="1000"/>
                                        <p:tgtEl>
                                          <p:spTgt spid="31129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1299">
                                            <p:txEl>
                                              <p:pRg st="6" end="6"/>
                                            </p:txEl>
                                          </p:spTgt>
                                        </p:tgtEl>
                                        <p:attrNameLst>
                                          <p:attrName>style.visibility</p:attrName>
                                        </p:attrNameLst>
                                      </p:cBhvr>
                                      <p:to>
                                        <p:strVal val="visible"/>
                                      </p:to>
                                    </p:set>
                                    <p:animEffect transition="in" filter="fade">
                                      <p:cBhvr>
                                        <p:cTn id="27" dur="1000"/>
                                        <p:tgtEl>
                                          <p:spTgt spid="31129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1299">
                                            <p:txEl>
                                              <p:pRg st="7" end="7"/>
                                            </p:txEl>
                                          </p:spTgt>
                                        </p:tgtEl>
                                        <p:attrNameLst>
                                          <p:attrName>style.visibility</p:attrName>
                                        </p:attrNameLst>
                                      </p:cBhvr>
                                      <p:to>
                                        <p:strVal val="visible"/>
                                      </p:to>
                                    </p:set>
                                    <p:animEffect transition="in" filter="fade">
                                      <p:cBhvr>
                                        <p:cTn id="32" dur="1000"/>
                                        <p:tgtEl>
                                          <p:spTgt spid="311299">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1299">
                                            <p:txEl>
                                              <p:pRg st="8" end="8"/>
                                            </p:txEl>
                                          </p:spTgt>
                                        </p:tgtEl>
                                        <p:attrNameLst>
                                          <p:attrName>style.visibility</p:attrName>
                                        </p:attrNameLst>
                                      </p:cBhvr>
                                      <p:to>
                                        <p:strVal val="visible"/>
                                      </p:to>
                                    </p:set>
                                    <p:animEffect transition="in" filter="fade">
                                      <p:cBhvr>
                                        <p:cTn id="37" dur="1000"/>
                                        <p:tgtEl>
                                          <p:spTgt spid="3112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Effects of global warming</a:t>
            </a:r>
            <a:endParaRPr lang="en-IE" dirty="0"/>
          </a:p>
        </p:txBody>
      </p:sp>
      <p:sp>
        <p:nvSpPr>
          <p:cNvPr id="309250" name="Rectangle 2"/>
          <p:cNvSpPr>
            <a:spLocks noGrp="1" noChangeArrowheads="1"/>
          </p:cNvSpPr>
          <p:nvPr>
            <p:ph idx="1"/>
          </p:nvPr>
        </p:nvSpPr>
        <p:spPr>
          <a:xfrm>
            <a:off x="457200" y="2143116"/>
            <a:ext cx="8229600" cy="4181484"/>
          </a:xfrm>
        </p:spPr>
        <p:txBody>
          <a:bodyPr>
            <a:normAutofit/>
          </a:bodyPr>
          <a:lstStyle/>
          <a:p>
            <a:pPr marL="609600" indent="-609600" eaLnBrk="1" hangingPunct="1">
              <a:buFontTx/>
              <a:buNone/>
            </a:pPr>
            <a:endParaRPr lang="en-IE" sz="1100" b="1" u="sng" dirty="0" smtClean="0">
              <a:solidFill>
                <a:schemeClr val="bg1"/>
              </a:solidFill>
            </a:endParaRPr>
          </a:p>
          <a:p>
            <a:pPr marL="609600" indent="-609600" eaLnBrk="1" hangingPunct="1">
              <a:lnSpc>
                <a:spcPct val="130000"/>
              </a:lnSpc>
              <a:buFontTx/>
              <a:buAutoNum type="arabicPeriod"/>
            </a:pPr>
            <a:r>
              <a:rPr lang="en-IE" dirty="0" smtClean="0"/>
              <a:t>Melting snow caps</a:t>
            </a:r>
          </a:p>
          <a:p>
            <a:pPr marL="609600" indent="-609600" eaLnBrk="1" hangingPunct="1">
              <a:lnSpc>
                <a:spcPct val="130000"/>
              </a:lnSpc>
              <a:buFontTx/>
              <a:buAutoNum type="arabicPeriod"/>
            </a:pPr>
            <a:r>
              <a:rPr lang="en-IE" dirty="0" smtClean="0"/>
              <a:t>Rising sea-levels</a:t>
            </a:r>
          </a:p>
          <a:p>
            <a:pPr marL="609600" indent="-609600" eaLnBrk="1" hangingPunct="1">
              <a:lnSpc>
                <a:spcPct val="130000"/>
              </a:lnSpc>
              <a:buFontTx/>
              <a:buAutoNum type="arabicPeriod"/>
            </a:pPr>
            <a:r>
              <a:rPr lang="en-IE" dirty="0" smtClean="0"/>
              <a:t>Flooding lowlands</a:t>
            </a:r>
          </a:p>
          <a:p>
            <a:pPr marL="609600" indent="-609600" eaLnBrk="1" hangingPunct="1">
              <a:lnSpc>
                <a:spcPct val="130000"/>
              </a:lnSpc>
              <a:buFontTx/>
              <a:buAutoNum type="arabicPeriod"/>
            </a:pPr>
            <a:r>
              <a:rPr lang="en-IE" dirty="0" smtClean="0"/>
              <a:t>Desertification</a:t>
            </a:r>
          </a:p>
          <a:p>
            <a:pPr marL="609600" indent="-609600" eaLnBrk="1" hangingPunct="1">
              <a:lnSpc>
                <a:spcPct val="130000"/>
              </a:lnSpc>
              <a:buFontTx/>
              <a:buAutoNum type="arabicPeriod"/>
            </a:pPr>
            <a:r>
              <a:rPr lang="en-IE" dirty="0" smtClean="0"/>
              <a:t>Climate change </a:t>
            </a:r>
          </a:p>
          <a:p>
            <a:pPr marL="609600" indent="-609600" eaLnBrk="1" hangingPunct="1">
              <a:lnSpc>
                <a:spcPct val="130000"/>
              </a:lnSpc>
              <a:buFontTx/>
              <a:buAutoNum type="arabicPeriod"/>
            </a:pPr>
            <a:r>
              <a:rPr lang="en-IE" dirty="0" smtClean="0"/>
              <a:t>Changes in the ecosystems</a:t>
            </a:r>
            <a:endParaRPr lang="en-US" dirty="0" smtClean="0"/>
          </a:p>
        </p:txBody>
      </p:sp>
      <p:pic>
        <p:nvPicPr>
          <p:cNvPr id="5" name="Picture 6" descr="climate-change-hurricane"/>
          <p:cNvPicPr>
            <a:picLocks noChangeAspect="1" noChangeArrowheads="1"/>
          </p:cNvPicPr>
          <p:nvPr/>
        </p:nvPicPr>
        <p:blipFill>
          <a:blip r:embed="rId3" cstate="print"/>
          <a:srcRect/>
          <a:stretch>
            <a:fillRect/>
          </a:stretch>
        </p:blipFill>
        <p:spPr bwMode="auto">
          <a:xfrm>
            <a:off x="4643438" y="2428868"/>
            <a:ext cx="4071934" cy="2302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9250">
                                            <p:txEl>
                                              <p:pRg st="1" end="1"/>
                                            </p:txEl>
                                          </p:spTgt>
                                        </p:tgtEl>
                                        <p:attrNameLst>
                                          <p:attrName>style.visibility</p:attrName>
                                        </p:attrNameLst>
                                      </p:cBhvr>
                                      <p:to>
                                        <p:strVal val="visible"/>
                                      </p:to>
                                    </p:set>
                                    <p:animEffect transition="in" filter="fade">
                                      <p:cBhvr>
                                        <p:cTn id="7" dur="1000"/>
                                        <p:tgtEl>
                                          <p:spTgt spid="30925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9250">
                                            <p:txEl>
                                              <p:pRg st="2" end="2"/>
                                            </p:txEl>
                                          </p:spTgt>
                                        </p:tgtEl>
                                        <p:attrNameLst>
                                          <p:attrName>style.visibility</p:attrName>
                                        </p:attrNameLst>
                                      </p:cBhvr>
                                      <p:to>
                                        <p:strVal val="visible"/>
                                      </p:to>
                                    </p:set>
                                    <p:animEffect transition="in" filter="fade">
                                      <p:cBhvr>
                                        <p:cTn id="12" dur="1000"/>
                                        <p:tgtEl>
                                          <p:spTgt spid="30925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9250">
                                            <p:txEl>
                                              <p:pRg st="3" end="3"/>
                                            </p:txEl>
                                          </p:spTgt>
                                        </p:tgtEl>
                                        <p:attrNameLst>
                                          <p:attrName>style.visibility</p:attrName>
                                        </p:attrNameLst>
                                      </p:cBhvr>
                                      <p:to>
                                        <p:strVal val="visible"/>
                                      </p:to>
                                    </p:set>
                                    <p:animEffect transition="in" filter="fade">
                                      <p:cBhvr>
                                        <p:cTn id="17" dur="1000"/>
                                        <p:tgtEl>
                                          <p:spTgt spid="30925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9250">
                                            <p:txEl>
                                              <p:pRg st="4" end="4"/>
                                            </p:txEl>
                                          </p:spTgt>
                                        </p:tgtEl>
                                        <p:attrNameLst>
                                          <p:attrName>style.visibility</p:attrName>
                                        </p:attrNameLst>
                                      </p:cBhvr>
                                      <p:to>
                                        <p:strVal val="visible"/>
                                      </p:to>
                                    </p:set>
                                    <p:animEffect transition="in" filter="fade">
                                      <p:cBhvr>
                                        <p:cTn id="22" dur="1000"/>
                                        <p:tgtEl>
                                          <p:spTgt spid="30925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9250">
                                            <p:txEl>
                                              <p:pRg st="5" end="5"/>
                                            </p:txEl>
                                          </p:spTgt>
                                        </p:tgtEl>
                                        <p:attrNameLst>
                                          <p:attrName>style.visibility</p:attrName>
                                        </p:attrNameLst>
                                      </p:cBhvr>
                                      <p:to>
                                        <p:strVal val="visible"/>
                                      </p:to>
                                    </p:set>
                                    <p:animEffect transition="in" filter="fade">
                                      <p:cBhvr>
                                        <p:cTn id="27" dur="1000"/>
                                        <p:tgtEl>
                                          <p:spTgt spid="30925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9250">
                                            <p:txEl>
                                              <p:pRg st="6" end="6"/>
                                            </p:txEl>
                                          </p:spTgt>
                                        </p:tgtEl>
                                        <p:attrNameLst>
                                          <p:attrName>style.visibility</p:attrName>
                                        </p:attrNameLst>
                                      </p:cBhvr>
                                      <p:to>
                                        <p:strVal val="visible"/>
                                      </p:to>
                                    </p:set>
                                    <p:animEffect transition="in" filter="fade">
                                      <p:cBhvr>
                                        <p:cTn id="32" dur="1000"/>
                                        <p:tgtEl>
                                          <p:spTgt spid="30925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Methods of control</a:t>
            </a:r>
            <a:endParaRPr lang="en-IE" dirty="0"/>
          </a:p>
        </p:txBody>
      </p:sp>
      <p:sp>
        <p:nvSpPr>
          <p:cNvPr id="3" name="Content Placeholder 2"/>
          <p:cNvSpPr>
            <a:spLocks noGrp="1"/>
          </p:cNvSpPr>
          <p:nvPr>
            <p:ph idx="1"/>
          </p:nvPr>
        </p:nvSpPr>
        <p:spPr>
          <a:xfrm>
            <a:off x="214282" y="2000240"/>
            <a:ext cx="8929718" cy="4324360"/>
          </a:xfrm>
        </p:spPr>
        <p:txBody>
          <a:bodyPr>
            <a:normAutofit fontScale="92500" lnSpcReduction="10000"/>
          </a:bodyPr>
          <a:lstStyle/>
          <a:p>
            <a:pPr>
              <a:lnSpc>
                <a:spcPct val="120000"/>
              </a:lnSpc>
            </a:pPr>
            <a:r>
              <a:rPr lang="en-US" dirty="0" smtClean="0"/>
              <a:t>Reduce, Re-use, Recycle – so less landfill sites </a:t>
            </a:r>
          </a:p>
          <a:p>
            <a:pPr>
              <a:lnSpc>
                <a:spcPct val="120000"/>
              </a:lnSpc>
            </a:pPr>
            <a:r>
              <a:rPr lang="en-US" dirty="0" smtClean="0"/>
              <a:t>Use renewable forms of energy such as wind, water  and solar power – so less fossil fuels burnt</a:t>
            </a:r>
          </a:p>
          <a:p>
            <a:pPr>
              <a:lnSpc>
                <a:spcPct val="120000"/>
              </a:lnSpc>
            </a:pPr>
            <a:r>
              <a:rPr lang="en-US" dirty="0" smtClean="0"/>
              <a:t>Reforestation – plant more trees which act as sinks for  CO2</a:t>
            </a:r>
          </a:p>
          <a:p>
            <a:pPr>
              <a:lnSpc>
                <a:spcPct val="120000"/>
              </a:lnSpc>
            </a:pPr>
            <a:r>
              <a:rPr lang="en-US" dirty="0" smtClean="0"/>
              <a:t>Replacements for CFC’s</a:t>
            </a:r>
            <a:endParaRPr lang="en-IE" dirty="0" smtClean="0"/>
          </a:p>
          <a:p>
            <a:pPr>
              <a:lnSpc>
                <a:spcPct val="120000"/>
              </a:lnSpc>
            </a:pPr>
            <a:r>
              <a:rPr lang="en-IE" dirty="0" smtClean="0"/>
              <a:t>Dissolving CO2 in oceans</a:t>
            </a:r>
          </a:p>
          <a:p>
            <a:pPr>
              <a:buNone/>
            </a:pPr>
            <a:endParaRPr lang="en-GB" sz="1600" b="1" u="sng" dirty="0" smtClean="0"/>
          </a:p>
          <a:p>
            <a:pPr>
              <a:buNone/>
            </a:pPr>
            <a:endParaRPr lang="en-GB" sz="1600" b="1" u="sng" dirty="0" smtClean="0"/>
          </a:p>
          <a:p>
            <a:r>
              <a:rPr lang="en-GB" b="1" u="sng" dirty="0" smtClean="0"/>
              <a:t>Residence time </a:t>
            </a:r>
            <a:r>
              <a:rPr lang="en-GB" dirty="0" smtClean="0"/>
              <a:t>is ‘rate of turnover of CO2 in the atmosphere’. Residence time for CO2 is ~ 100years.</a:t>
            </a:r>
            <a:endParaRPr lang="en-US" dirty="0" smtClean="0"/>
          </a:p>
        </p:txBody>
      </p:sp>
      <p:sp>
        <p:nvSpPr>
          <p:cNvPr id="4" name="Slide Number Placeholder 3"/>
          <p:cNvSpPr>
            <a:spLocks noGrp="1"/>
          </p:cNvSpPr>
          <p:nvPr>
            <p:ph type="sldNum" sz="quarter" idx="12"/>
          </p:nvPr>
        </p:nvSpPr>
        <p:spPr/>
        <p:txBody>
          <a:bodyPr/>
          <a:lstStyle/>
          <a:p>
            <a:fld id="{7D165B16-EEF6-4AB0-974C-9AC8B6B50DD0}" type="slidenum">
              <a:rPr lang="en-IE" smtClean="0"/>
              <a:pPr/>
              <a:t>46</a:t>
            </a:fld>
            <a:endParaRPr lang="en-IE"/>
          </a:p>
        </p:txBody>
      </p:sp>
      <p:pic>
        <p:nvPicPr>
          <p:cNvPr id="5" name="Picture 7" descr="recycling_box_3d_a"/>
          <p:cNvPicPr>
            <a:picLocks noChangeAspect="1" noChangeArrowheads="1"/>
          </p:cNvPicPr>
          <p:nvPr/>
        </p:nvPicPr>
        <p:blipFill>
          <a:blip r:embed="rId3" cstate="print"/>
          <a:srcRect/>
          <a:stretch>
            <a:fillRect/>
          </a:stretch>
        </p:blipFill>
        <p:spPr bwMode="auto">
          <a:xfrm>
            <a:off x="7239000" y="0"/>
            <a:ext cx="1905000" cy="1666875"/>
          </a:xfrm>
          <a:prstGeom prst="rect">
            <a:avLst/>
          </a:prstGeom>
          <a:noFill/>
        </p:spPr>
      </p:pic>
      <p:pic>
        <p:nvPicPr>
          <p:cNvPr id="8" name="Picture 36" descr="wind farms"/>
          <p:cNvPicPr>
            <a:picLocks noChangeAspect="1" noChangeArrowheads="1"/>
          </p:cNvPicPr>
          <p:nvPr/>
        </p:nvPicPr>
        <p:blipFill>
          <a:blip r:embed="rId4" cstate="print"/>
          <a:srcRect/>
          <a:stretch>
            <a:fillRect/>
          </a:stretch>
        </p:blipFill>
        <p:spPr bwMode="auto">
          <a:xfrm>
            <a:off x="4857752" y="3929066"/>
            <a:ext cx="1778000" cy="1185862"/>
          </a:xfrm>
          <a:prstGeom prst="rect">
            <a:avLst/>
          </a:prstGeom>
          <a:noFill/>
        </p:spPr>
      </p:pic>
      <p:pic>
        <p:nvPicPr>
          <p:cNvPr id="289796" name="Picture 4" descr="http://www.drawingcoach.com/image-files/cartoon_sun_st6.gif"/>
          <p:cNvPicPr>
            <a:picLocks noChangeAspect="1" noChangeArrowheads="1"/>
          </p:cNvPicPr>
          <p:nvPr/>
        </p:nvPicPr>
        <p:blipFill>
          <a:blip r:embed="rId5" cstate="print"/>
          <a:srcRect/>
          <a:stretch>
            <a:fillRect/>
          </a:stretch>
        </p:blipFill>
        <p:spPr bwMode="auto">
          <a:xfrm>
            <a:off x="7358082" y="3714752"/>
            <a:ext cx="1579542" cy="1579542"/>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68313" y="620713"/>
            <a:ext cx="2808287" cy="3095625"/>
          </a:xfrm>
        </p:spPr>
        <p:txBody>
          <a:bodyPr/>
          <a:lstStyle/>
          <a:p>
            <a:pPr eaLnBrk="1" hangingPunct="1"/>
            <a:r>
              <a:rPr lang="en-IE" smtClean="0"/>
              <a:t>Time is running out!</a:t>
            </a:r>
            <a:endParaRPr lang="en-US" smtClean="0"/>
          </a:p>
        </p:txBody>
      </p:sp>
      <p:pic>
        <p:nvPicPr>
          <p:cNvPr id="55299" name="Picture 3" descr="hourglass"/>
          <p:cNvPicPr>
            <a:picLocks noChangeAspect="1" noChangeArrowheads="1"/>
          </p:cNvPicPr>
          <p:nvPr/>
        </p:nvPicPr>
        <p:blipFill>
          <a:blip r:embed="rId3" cstate="print"/>
          <a:srcRect/>
          <a:stretch>
            <a:fillRect/>
          </a:stretch>
        </p:blipFill>
        <p:spPr bwMode="auto">
          <a:xfrm>
            <a:off x="4714876" y="928670"/>
            <a:ext cx="3617912" cy="5184775"/>
          </a:xfrm>
          <a:prstGeom prst="rect">
            <a:avLst/>
          </a:prstGeom>
          <a:noFill/>
          <a:ln w="9525">
            <a:noFill/>
            <a:miter lim="800000"/>
            <a:headEnd/>
            <a:tailEnd/>
          </a:ln>
        </p:spPr>
      </p:pic>
      <p:pic>
        <p:nvPicPr>
          <p:cNvPr id="55300" name="Picture 4" descr="Sweating%2520earth_logo">
            <a:hlinkClick r:id="rId4"/>
          </p:cNvPr>
          <p:cNvPicPr>
            <a:picLocks noChangeAspect="1" noChangeArrowheads="1"/>
          </p:cNvPicPr>
          <p:nvPr/>
        </p:nvPicPr>
        <p:blipFill>
          <a:blip r:embed="rId5" cstate="print"/>
          <a:srcRect/>
          <a:stretch>
            <a:fillRect/>
          </a:stretch>
        </p:blipFill>
        <p:spPr bwMode="auto">
          <a:xfrm>
            <a:off x="1214414" y="4000504"/>
            <a:ext cx="1719263" cy="17986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5" descr="polar_bea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1B.4 Atmospheric Pollution</a:t>
            </a:r>
            <a:endParaRPr lang="en-IE" dirty="0"/>
          </a:p>
        </p:txBody>
      </p:sp>
      <p:sp>
        <p:nvSpPr>
          <p:cNvPr id="3" name="Content Placeholder 2"/>
          <p:cNvSpPr>
            <a:spLocks noGrp="1"/>
          </p:cNvSpPr>
          <p:nvPr>
            <p:ph idx="1"/>
          </p:nvPr>
        </p:nvSpPr>
        <p:spPr>
          <a:xfrm>
            <a:off x="457200" y="2071678"/>
            <a:ext cx="8229600" cy="4252922"/>
          </a:xfrm>
        </p:spPr>
        <p:txBody>
          <a:bodyPr/>
          <a:lstStyle/>
          <a:p>
            <a:pPr>
              <a:lnSpc>
                <a:spcPct val="200000"/>
              </a:lnSpc>
              <a:buNone/>
            </a:pPr>
            <a:r>
              <a:rPr lang="en-IE" dirty="0" smtClean="0"/>
              <a:t>	</a:t>
            </a:r>
            <a:r>
              <a:rPr lang="en-IE" u="sng" dirty="0" smtClean="0"/>
              <a:t>Air pollution</a:t>
            </a:r>
            <a:r>
              <a:rPr lang="en-IE" dirty="0" smtClean="0"/>
              <a:t> is a situation that exist when there are constituents in the air present to an extent that there is a significant hazard to the present or future health of population or the environment.</a:t>
            </a:r>
          </a:p>
        </p:txBody>
      </p:sp>
      <p:sp>
        <p:nvSpPr>
          <p:cNvPr id="4" name="Slide Number Placeholder 3"/>
          <p:cNvSpPr>
            <a:spLocks noGrp="1"/>
          </p:cNvSpPr>
          <p:nvPr>
            <p:ph type="sldNum" sz="quarter" idx="12"/>
          </p:nvPr>
        </p:nvSpPr>
        <p:spPr/>
        <p:txBody>
          <a:bodyPr/>
          <a:lstStyle/>
          <a:p>
            <a:fld id="{7D165B16-EEF6-4AB0-974C-9AC8B6B50DD0}" type="slidenum">
              <a:rPr lang="en-IE" smtClean="0"/>
              <a:pPr/>
              <a:t>49</a:t>
            </a:fld>
            <a:endParaRPr lang="en-IE"/>
          </a:p>
        </p:txBody>
      </p:sp>
      <p:pic>
        <p:nvPicPr>
          <p:cNvPr id="8194" name="Picture 2" descr="http://www.hendrices.com/ryansblog/media/earth_sick.gif"/>
          <p:cNvPicPr>
            <a:picLocks noChangeAspect="1" noChangeArrowheads="1"/>
          </p:cNvPicPr>
          <p:nvPr/>
        </p:nvPicPr>
        <p:blipFill>
          <a:blip r:embed="rId3" cstate="print"/>
          <a:srcRect/>
          <a:stretch>
            <a:fillRect/>
          </a:stretch>
        </p:blipFill>
        <p:spPr bwMode="auto">
          <a:xfrm>
            <a:off x="5857884" y="4500570"/>
            <a:ext cx="2577738" cy="200024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1B.1 Oxygen</a:t>
            </a:r>
            <a:endParaRPr lang="en-IE" dirty="0"/>
          </a:p>
        </p:txBody>
      </p:sp>
      <p:sp>
        <p:nvSpPr>
          <p:cNvPr id="3" name="Content Placeholder 2"/>
          <p:cNvSpPr>
            <a:spLocks noGrp="1"/>
          </p:cNvSpPr>
          <p:nvPr>
            <p:ph idx="1"/>
          </p:nvPr>
        </p:nvSpPr>
        <p:spPr>
          <a:xfrm>
            <a:off x="285720" y="1935480"/>
            <a:ext cx="8643998" cy="4389120"/>
          </a:xfrm>
        </p:spPr>
        <p:txBody>
          <a:bodyPr/>
          <a:lstStyle/>
          <a:p>
            <a:pPr>
              <a:lnSpc>
                <a:spcPct val="120000"/>
              </a:lnSpc>
            </a:pPr>
            <a:r>
              <a:rPr lang="en-IE" dirty="0" smtClean="0"/>
              <a:t>Oxygen is the most reactive gas in the air.</a:t>
            </a:r>
          </a:p>
          <a:p>
            <a:pPr>
              <a:lnSpc>
                <a:spcPct val="120000"/>
              </a:lnSpc>
            </a:pPr>
            <a:r>
              <a:rPr lang="en-IE" dirty="0" smtClean="0"/>
              <a:t>It was discovered by Joseph Priestly in 1778.</a:t>
            </a:r>
          </a:p>
          <a:p>
            <a:pPr>
              <a:lnSpc>
                <a:spcPct val="120000"/>
              </a:lnSpc>
            </a:pPr>
            <a:r>
              <a:rPr lang="en-IE" dirty="0" smtClean="0"/>
              <a:t>It supports combustion.</a:t>
            </a:r>
          </a:p>
          <a:p>
            <a:pPr>
              <a:lnSpc>
                <a:spcPct val="120000"/>
              </a:lnSpc>
            </a:pPr>
            <a:r>
              <a:rPr lang="en-IE" dirty="0" smtClean="0"/>
              <a:t>It reacts with most elements to form oxides.</a:t>
            </a:r>
          </a:p>
          <a:p>
            <a:pPr>
              <a:lnSpc>
                <a:spcPct val="120000"/>
              </a:lnSpc>
            </a:pPr>
            <a:r>
              <a:rPr lang="en-IE" dirty="0" smtClean="0"/>
              <a:t>It is a diatomic gaseous element and non-polar molecule.</a:t>
            </a:r>
          </a:p>
          <a:p>
            <a:pPr>
              <a:buNone/>
            </a:pPr>
            <a:endParaRPr lang="en-IE" dirty="0" smtClean="0"/>
          </a:p>
          <a:p>
            <a:endParaRPr lang="en-IE" dirty="0"/>
          </a:p>
        </p:txBody>
      </p:sp>
      <p:sp>
        <p:nvSpPr>
          <p:cNvPr id="4" name="Slide Number Placeholder 3"/>
          <p:cNvSpPr>
            <a:spLocks noGrp="1"/>
          </p:cNvSpPr>
          <p:nvPr>
            <p:ph type="sldNum" sz="quarter" idx="12"/>
          </p:nvPr>
        </p:nvSpPr>
        <p:spPr/>
        <p:txBody>
          <a:bodyPr/>
          <a:lstStyle/>
          <a:p>
            <a:fld id="{7D165B16-EEF6-4AB0-974C-9AC8B6B50DD0}" type="slidenum">
              <a:rPr lang="en-IE" smtClean="0"/>
              <a:pPr/>
              <a:t>5</a:t>
            </a:fld>
            <a:endParaRPr lang="en-IE"/>
          </a:p>
        </p:txBody>
      </p:sp>
      <p:pic>
        <p:nvPicPr>
          <p:cNvPr id="5122" name="Picture 2" descr="C:\Users\Mary Mullaghy\Pictures\Oxygen-Molecule.gif"/>
          <p:cNvPicPr>
            <a:picLocks noChangeAspect="1" noChangeArrowheads="1"/>
          </p:cNvPicPr>
          <p:nvPr/>
        </p:nvPicPr>
        <p:blipFill>
          <a:blip r:embed="rId3" cstate="print"/>
          <a:srcRect/>
          <a:stretch>
            <a:fillRect/>
          </a:stretch>
        </p:blipFill>
        <p:spPr bwMode="auto">
          <a:xfrm>
            <a:off x="4357686" y="4857760"/>
            <a:ext cx="3505200" cy="1809750"/>
          </a:xfrm>
          <a:prstGeom prst="rect">
            <a:avLst/>
          </a:prstGeom>
          <a:noFill/>
        </p:spPr>
      </p:pic>
      <p:pic>
        <p:nvPicPr>
          <p:cNvPr id="5123" name="Picture 3" descr="C:\Users\Mary Mullaghy\Pictures\250px-Oxygen_Molecule_Formula.png"/>
          <p:cNvPicPr>
            <a:picLocks noChangeAspect="1" noChangeArrowheads="1"/>
          </p:cNvPicPr>
          <p:nvPr/>
        </p:nvPicPr>
        <p:blipFill>
          <a:blip r:embed="rId4" cstate="print"/>
          <a:srcRect b="56117"/>
          <a:stretch>
            <a:fillRect/>
          </a:stretch>
        </p:blipFill>
        <p:spPr bwMode="auto">
          <a:xfrm>
            <a:off x="857224" y="5072074"/>
            <a:ext cx="2381250" cy="785818"/>
          </a:xfrm>
          <a:prstGeom prst="rect">
            <a:avLst/>
          </a:prstGeom>
          <a:noFill/>
        </p:spPr>
      </p:pic>
      <p:pic>
        <p:nvPicPr>
          <p:cNvPr id="5124" name="Picture 4" descr="C:\Users\Mary Mullaghy\Pictures\oxygen_molecule.jpg"/>
          <p:cNvPicPr>
            <a:picLocks noChangeAspect="1" noChangeArrowheads="1"/>
          </p:cNvPicPr>
          <p:nvPr/>
        </p:nvPicPr>
        <p:blipFill>
          <a:blip r:embed="rId5" cstate="print"/>
          <a:srcRect/>
          <a:stretch>
            <a:fillRect/>
          </a:stretch>
        </p:blipFill>
        <p:spPr bwMode="auto">
          <a:xfrm>
            <a:off x="5337389" y="0"/>
            <a:ext cx="3806612" cy="1785926"/>
          </a:xfrm>
          <a:prstGeom prst="rect">
            <a:avLst/>
          </a:prstGeom>
          <a:noFill/>
        </p:spPr>
      </p:pic>
      <p:pic>
        <p:nvPicPr>
          <p:cNvPr id="185346" name="Picture 2" descr="http://bp3.blogger.com/_HZc7gUUMY0c/SGuPjTeFHxI/AAAAAAAAA1U/P8v3yCqt0zw/s400/priestly.jpg"/>
          <p:cNvPicPr>
            <a:picLocks noChangeAspect="1" noChangeArrowheads="1"/>
          </p:cNvPicPr>
          <p:nvPr/>
        </p:nvPicPr>
        <p:blipFill>
          <a:blip r:embed="rId6" cstate="print"/>
          <a:srcRect l="5041" t="3583" r="6582" b="10167"/>
          <a:stretch>
            <a:fillRect/>
          </a:stretch>
        </p:blipFill>
        <p:spPr bwMode="auto">
          <a:xfrm>
            <a:off x="3929058" y="0"/>
            <a:ext cx="1428760" cy="177628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Acid Rain</a:t>
            </a:r>
            <a:endParaRPr lang="en-IE" dirty="0"/>
          </a:p>
        </p:txBody>
      </p:sp>
      <p:sp>
        <p:nvSpPr>
          <p:cNvPr id="3" name="Content Placeholder 2"/>
          <p:cNvSpPr>
            <a:spLocks noGrp="1"/>
          </p:cNvSpPr>
          <p:nvPr>
            <p:ph idx="1"/>
          </p:nvPr>
        </p:nvSpPr>
        <p:spPr/>
        <p:txBody>
          <a:bodyPr>
            <a:normAutofit/>
          </a:bodyPr>
          <a:lstStyle/>
          <a:p>
            <a:pPr>
              <a:lnSpc>
                <a:spcPct val="150000"/>
              </a:lnSpc>
              <a:buNone/>
            </a:pPr>
            <a:r>
              <a:rPr lang="en-GB" dirty="0" smtClean="0"/>
              <a:t>	</a:t>
            </a:r>
            <a:r>
              <a:rPr lang="en-GB" u="sng" dirty="0" smtClean="0"/>
              <a:t>Normal rainwater</a:t>
            </a:r>
            <a:r>
              <a:rPr lang="en-GB" dirty="0" smtClean="0"/>
              <a:t> is slightly acidic, with a </a:t>
            </a:r>
            <a:r>
              <a:rPr lang="en-GB" u="sng" dirty="0" smtClean="0"/>
              <a:t>pH of 5.6</a:t>
            </a:r>
            <a:r>
              <a:rPr lang="en-GB" dirty="0" smtClean="0"/>
              <a:t> because CO</a:t>
            </a:r>
            <a:r>
              <a:rPr lang="en-GB" baseline="-25000" dirty="0" smtClean="0"/>
              <a:t>2</a:t>
            </a:r>
            <a:r>
              <a:rPr lang="en-GB" dirty="0" smtClean="0"/>
              <a:t> dissolves in the rain forming </a:t>
            </a:r>
            <a:r>
              <a:rPr lang="en-GB" b="1" dirty="0" smtClean="0"/>
              <a:t>H</a:t>
            </a:r>
            <a:r>
              <a:rPr lang="en-GB" b="1" baseline="-25000" dirty="0" smtClean="0"/>
              <a:t>2</a:t>
            </a:r>
            <a:r>
              <a:rPr lang="en-GB" b="1" dirty="0" smtClean="0"/>
              <a:t>CO</a:t>
            </a:r>
            <a:r>
              <a:rPr lang="en-GB" b="1" baseline="-25000" dirty="0" smtClean="0"/>
              <a:t>3</a:t>
            </a:r>
            <a:r>
              <a:rPr lang="en-GB" dirty="0" smtClean="0"/>
              <a:t>. However </a:t>
            </a:r>
            <a:r>
              <a:rPr lang="en-GB" b="1" dirty="0" smtClean="0"/>
              <a:t>acid rain has a pH of between 2 and 5</a:t>
            </a:r>
            <a:r>
              <a:rPr lang="en-GB" dirty="0" smtClean="0"/>
              <a:t>. NO</a:t>
            </a:r>
            <a:r>
              <a:rPr lang="en-GB" baseline="-25000" dirty="0" smtClean="0"/>
              <a:t>X</a:t>
            </a:r>
            <a:r>
              <a:rPr lang="en-GB" dirty="0" smtClean="0"/>
              <a:t> and SO</a:t>
            </a:r>
            <a:r>
              <a:rPr lang="en-GB" baseline="-25000" dirty="0" smtClean="0"/>
              <a:t>X</a:t>
            </a:r>
            <a:r>
              <a:rPr lang="en-GB" dirty="0" smtClean="0"/>
              <a:t> are the main contributors to acid rain. </a:t>
            </a:r>
          </a:p>
          <a:p>
            <a:pPr algn="ctr">
              <a:lnSpc>
                <a:spcPct val="150000"/>
              </a:lnSpc>
              <a:buNone/>
            </a:pPr>
            <a:endParaRPr lang="en-GB" sz="1400" dirty="0" smtClean="0"/>
          </a:p>
          <a:p>
            <a:pPr algn="ctr">
              <a:lnSpc>
                <a:spcPct val="150000"/>
              </a:lnSpc>
              <a:buNone/>
            </a:pPr>
            <a:r>
              <a:rPr lang="en-GB" dirty="0" err="1" smtClean="0"/>
              <a:t>NOx</a:t>
            </a:r>
            <a:r>
              <a:rPr lang="en-GB" dirty="0" smtClean="0"/>
              <a:t> = NO and NO2</a:t>
            </a:r>
          </a:p>
          <a:p>
            <a:pPr algn="ctr">
              <a:lnSpc>
                <a:spcPct val="150000"/>
              </a:lnSpc>
              <a:buNone/>
            </a:pPr>
            <a:r>
              <a:rPr lang="en-IE" dirty="0" err="1" smtClean="0"/>
              <a:t>SOx</a:t>
            </a:r>
            <a:r>
              <a:rPr lang="en-IE" dirty="0" smtClean="0"/>
              <a:t> = SO2 and SO3</a:t>
            </a:r>
          </a:p>
          <a:p>
            <a:endParaRPr lang="en-IE" dirty="0"/>
          </a:p>
        </p:txBody>
      </p:sp>
      <p:sp>
        <p:nvSpPr>
          <p:cNvPr id="4" name="Slide Number Placeholder 3"/>
          <p:cNvSpPr>
            <a:spLocks noGrp="1"/>
          </p:cNvSpPr>
          <p:nvPr>
            <p:ph type="sldNum" sz="quarter" idx="12"/>
          </p:nvPr>
        </p:nvSpPr>
        <p:spPr/>
        <p:txBody>
          <a:bodyPr/>
          <a:lstStyle/>
          <a:p>
            <a:fld id="{7D165B16-EEF6-4AB0-974C-9AC8B6B50DD0}" type="slidenum">
              <a:rPr lang="en-IE" smtClean="0"/>
              <a:pPr/>
              <a:t>50</a:t>
            </a:fld>
            <a:endParaRPr lang="en-IE"/>
          </a:p>
        </p:txBody>
      </p:sp>
      <p:pic>
        <p:nvPicPr>
          <p:cNvPr id="5" name="Picture 7" descr="Cal1anim"/>
          <p:cNvPicPr>
            <a:picLocks noChangeAspect="1" noChangeArrowheads="1" noCrop="1"/>
          </p:cNvPicPr>
          <p:nvPr/>
        </p:nvPicPr>
        <p:blipFill>
          <a:blip r:embed="rId3" cstate="print"/>
          <a:srcRect/>
          <a:stretch>
            <a:fillRect/>
          </a:stretch>
        </p:blipFill>
        <p:spPr bwMode="auto">
          <a:xfrm>
            <a:off x="714348" y="4429132"/>
            <a:ext cx="2195512" cy="19939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6" descr="acid"/>
          <p:cNvPicPr>
            <a:picLocks noChangeAspect="1" noChangeArrowheads="1"/>
          </p:cNvPicPr>
          <p:nvPr/>
        </p:nvPicPr>
        <p:blipFill>
          <a:blip r:embed="rId3" cstate="print"/>
          <a:srcRect/>
          <a:stretch>
            <a:fillRect/>
          </a:stretch>
        </p:blipFill>
        <p:spPr bwMode="auto">
          <a:xfrm>
            <a:off x="0" y="0"/>
            <a:ext cx="9228750" cy="6858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Oxides of nitrogen</a:t>
            </a:r>
            <a:endParaRPr lang="en-IE" dirty="0"/>
          </a:p>
        </p:txBody>
      </p:sp>
      <p:sp>
        <p:nvSpPr>
          <p:cNvPr id="3" name="Content Placeholder 2"/>
          <p:cNvSpPr>
            <a:spLocks noGrp="1"/>
          </p:cNvSpPr>
          <p:nvPr>
            <p:ph idx="1"/>
          </p:nvPr>
        </p:nvSpPr>
        <p:spPr/>
        <p:txBody>
          <a:bodyPr/>
          <a:lstStyle/>
          <a:p>
            <a:r>
              <a:rPr lang="en-GB" dirty="0" smtClean="0"/>
              <a:t>The main natural sources of oxides of nitrogen are </a:t>
            </a:r>
            <a:r>
              <a:rPr lang="en-GB" u="sng" dirty="0" smtClean="0"/>
              <a:t>soil bacteria</a:t>
            </a:r>
            <a:r>
              <a:rPr lang="en-GB" dirty="0" smtClean="0"/>
              <a:t> and </a:t>
            </a:r>
            <a:r>
              <a:rPr lang="en-GB" u="sng" dirty="0" smtClean="0"/>
              <a:t>lightning discharges</a:t>
            </a:r>
            <a:r>
              <a:rPr lang="en-GB" dirty="0" smtClean="0"/>
              <a:t>, but they are also produced by burning fossils fuels at high temperatures in </a:t>
            </a:r>
            <a:r>
              <a:rPr lang="en-GB" u="sng" dirty="0" smtClean="0"/>
              <a:t>power stations</a:t>
            </a:r>
            <a:r>
              <a:rPr lang="en-GB" dirty="0" smtClean="0"/>
              <a:t>, </a:t>
            </a:r>
            <a:r>
              <a:rPr lang="en-GB" u="sng" dirty="0" smtClean="0"/>
              <a:t>cars</a:t>
            </a:r>
            <a:r>
              <a:rPr lang="en-GB" dirty="0" smtClean="0"/>
              <a:t> and supersonic aircraft. </a:t>
            </a:r>
            <a:endParaRPr lang="en-IE" dirty="0" smtClean="0"/>
          </a:p>
          <a:p>
            <a:endParaRPr lang="en-IE" dirty="0"/>
          </a:p>
        </p:txBody>
      </p:sp>
      <p:sp>
        <p:nvSpPr>
          <p:cNvPr id="4" name="Slide Number Placeholder 3"/>
          <p:cNvSpPr>
            <a:spLocks noGrp="1"/>
          </p:cNvSpPr>
          <p:nvPr>
            <p:ph type="sldNum" sz="quarter" idx="12"/>
          </p:nvPr>
        </p:nvSpPr>
        <p:spPr/>
        <p:txBody>
          <a:bodyPr/>
          <a:lstStyle/>
          <a:p>
            <a:fld id="{7D165B16-EEF6-4AB0-974C-9AC8B6B50DD0}" type="slidenum">
              <a:rPr lang="en-IE" smtClean="0"/>
              <a:pPr/>
              <a:t>52</a:t>
            </a:fld>
            <a:endParaRPr lang="en-IE"/>
          </a:p>
        </p:txBody>
      </p:sp>
      <p:pic>
        <p:nvPicPr>
          <p:cNvPr id="6" name="Picture 6" descr="051108_JohnFig1HiRes"/>
          <p:cNvPicPr>
            <a:picLocks noChangeAspect="1" noChangeArrowheads="1"/>
          </p:cNvPicPr>
          <p:nvPr/>
        </p:nvPicPr>
        <p:blipFill>
          <a:blip r:embed="rId3" cstate="print"/>
          <a:srcRect/>
          <a:stretch>
            <a:fillRect/>
          </a:stretch>
        </p:blipFill>
        <p:spPr bwMode="auto">
          <a:xfrm>
            <a:off x="5072066" y="3824624"/>
            <a:ext cx="4071934" cy="3033376"/>
          </a:xfrm>
          <a:prstGeom prst="rect">
            <a:avLst/>
          </a:prstGeom>
          <a:noFill/>
          <a:ln w="9525">
            <a:noFill/>
            <a:miter lim="800000"/>
            <a:headEnd/>
            <a:tailEnd/>
          </a:ln>
        </p:spPr>
      </p:pic>
      <p:pic>
        <p:nvPicPr>
          <p:cNvPr id="211972" name="Picture 4" descr="http://lionszone8.sqweebs.com/assets/images/airplane.jpg"/>
          <p:cNvPicPr>
            <a:picLocks noChangeAspect="1" noChangeArrowheads="1"/>
          </p:cNvPicPr>
          <p:nvPr/>
        </p:nvPicPr>
        <p:blipFill>
          <a:blip r:embed="rId4" cstate="print"/>
          <a:srcRect/>
          <a:stretch>
            <a:fillRect/>
          </a:stretch>
        </p:blipFill>
        <p:spPr bwMode="auto">
          <a:xfrm>
            <a:off x="642910" y="4286256"/>
            <a:ext cx="3794120" cy="1972942"/>
          </a:xfrm>
          <a:prstGeom prst="rect">
            <a:avLst/>
          </a:prstGeom>
          <a:noFill/>
        </p:spPr>
      </p:pic>
      <p:pic>
        <p:nvPicPr>
          <p:cNvPr id="211974" name="Picture 6" descr="http://www.how-to-draw-cartoons-online.com/image-files/cartoon_lightning.gif"/>
          <p:cNvPicPr>
            <a:picLocks noChangeAspect="1" noChangeArrowheads="1"/>
          </p:cNvPicPr>
          <p:nvPr/>
        </p:nvPicPr>
        <p:blipFill>
          <a:blip r:embed="rId5" cstate="print"/>
          <a:srcRect r="21999"/>
          <a:stretch>
            <a:fillRect/>
          </a:stretch>
        </p:blipFill>
        <p:spPr bwMode="auto">
          <a:xfrm>
            <a:off x="7643802" y="0"/>
            <a:ext cx="1500198" cy="1738679"/>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Oxides of nitrogen</a:t>
            </a:r>
            <a:endParaRPr lang="en-IE" dirty="0"/>
          </a:p>
        </p:txBody>
      </p:sp>
      <p:sp>
        <p:nvSpPr>
          <p:cNvPr id="3" name="Content Placeholder 2"/>
          <p:cNvSpPr>
            <a:spLocks noGrp="1"/>
          </p:cNvSpPr>
          <p:nvPr>
            <p:ph idx="1"/>
          </p:nvPr>
        </p:nvSpPr>
        <p:spPr/>
        <p:txBody>
          <a:bodyPr>
            <a:normAutofit lnSpcReduction="10000"/>
          </a:bodyPr>
          <a:lstStyle/>
          <a:p>
            <a:pPr>
              <a:buNone/>
            </a:pPr>
            <a:r>
              <a:rPr lang="en-IE" dirty="0" smtClean="0"/>
              <a:t>	</a:t>
            </a:r>
            <a:r>
              <a:rPr lang="en-IE" u="sng" dirty="0" smtClean="0"/>
              <a:t>Fumes from car exhausts</a:t>
            </a:r>
            <a:r>
              <a:rPr lang="en-IE" dirty="0" smtClean="0"/>
              <a:t> produce nitrogen monoxide and nitrogen dioxide.</a:t>
            </a:r>
          </a:p>
          <a:p>
            <a:pPr>
              <a:buNone/>
            </a:pPr>
            <a:r>
              <a:rPr lang="en-IE" dirty="0" smtClean="0"/>
              <a:t>	These gases react with rainwater to produce </a:t>
            </a:r>
            <a:r>
              <a:rPr lang="en-IE" u="sng" dirty="0" smtClean="0"/>
              <a:t>nitrous</a:t>
            </a:r>
            <a:r>
              <a:rPr lang="en-IE" dirty="0" smtClean="0"/>
              <a:t> and </a:t>
            </a:r>
            <a:r>
              <a:rPr lang="en-IE" u="sng" dirty="0" smtClean="0"/>
              <a:t>nitric acid</a:t>
            </a:r>
            <a:r>
              <a:rPr lang="en-IE" dirty="0" smtClean="0"/>
              <a:t>.</a:t>
            </a:r>
          </a:p>
          <a:p>
            <a:pPr>
              <a:buNone/>
            </a:pPr>
            <a:endParaRPr lang="en-IE" sz="1600" dirty="0" smtClean="0"/>
          </a:p>
          <a:p>
            <a:pPr>
              <a:buNone/>
            </a:pPr>
            <a:r>
              <a:rPr lang="en-IE" dirty="0" smtClean="0"/>
              <a:t>		   NO</a:t>
            </a:r>
          </a:p>
          <a:p>
            <a:pPr>
              <a:buNone/>
            </a:pPr>
            <a:endParaRPr lang="en-IE" sz="1600" dirty="0" smtClean="0"/>
          </a:p>
          <a:p>
            <a:pPr algn="ctr">
              <a:buNone/>
            </a:pPr>
            <a:r>
              <a:rPr lang="en-IE" dirty="0" smtClean="0"/>
              <a:t>NO2 + </a:t>
            </a:r>
            <a:r>
              <a:rPr lang="en-IE" sz="4000" dirty="0" smtClean="0"/>
              <a:t>2</a:t>
            </a:r>
            <a:r>
              <a:rPr lang="en-IE" dirty="0" smtClean="0"/>
              <a:t>H2O		HNO2 + HNO3</a:t>
            </a:r>
          </a:p>
          <a:p>
            <a:pPr algn="ctr">
              <a:buNone/>
            </a:pPr>
            <a:r>
              <a:rPr lang="en-IE" dirty="0" smtClean="0"/>
              <a:t>                                          nitrous   nitric</a:t>
            </a:r>
          </a:p>
          <a:p>
            <a:pPr algn="ctr">
              <a:buNone/>
            </a:pPr>
            <a:r>
              <a:rPr lang="en-IE" dirty="0" smtClean="0"/>
              <a:t>                                         acid        </a:t>
            </a:r>
            <a:r>
              <a:rPr lang="en-IE" dirty="0" err="1" smtClean="0"/>
              <a:t>acid</a:t>
            </a:r>
            <a:endParaRPr lang="en-IE" dirty="0"/>
          </a:p>
        </p:txBody>
      </p:sp>
      <p:sp>
        <p:nvSpPr>
          <p:cNvPr id="4" name="Slide Number Placeholder 3"/>
          <p:cNvSpPr>
            <a:spLocks noGrp="1"/>
          </p:cNvSpPr>
          <p:nvPr>
            <p:ph type="sldNum" sz="quarter" idx="12"/>
          </p:nvPr>
        </p:nvSpPr>
        <p:spPr/>
        <p:txBody>
          <a:bodyPr/>
          <a:lstStyle/>
          <a:p>
            <a:fld id="{7D165B16-EEF6-4AB0-974C-9AC8B6B50DD0}" type="slidenum">
              <a:rPr lang="en-IE" smtClean="0"/>
              <a:pPr/>
              <a:t>53</a:t>
            </a:fld>
            <a:endParaRPr lang="en-IE"/>
          </a:p>
        </p:txBody>
      </p:sp>
      <p:pic>
        <p:nvPicPr>
          <p:cNvPr id="5" name="Picture 4" descr="car_exhaust"/>
          <p:cNvPicPr>
            <a:picLocks noChangeAspect="1" noChangeArrowheads="1"/>
          </p:cNvPicPr>
          <p:nvPr/>
        </p:nvPicPr>
        <p:blipFill>
          <a:blip r:embed="rId3" cstate="print"/>
          <a:srcRect/>
          <a:stretch>
            <a:fillRect/>
          </a:stretch>
        </p:blipFill>
        <p:spPr bwMode="auto">
          <a:xfrm>
            <a:off x="6786578" y="1"/>
            <a:ext cx="2357422" cy="1933378"/>
          </a:xfrm>
          <a:prstGeom prst="rect">
            <a:avLst/>
          </a:prstGeom>
          <a:noFill/>
          <a:ln w="9525">
            <a:noFill/>
            <a:miter lim="800000"/>
            <a:headEnd/>
            <a:tailEnd/>
          </a:ln>
        </p:spPr>
      </p:pic>
      <p:sp>
        <p:nvSpPr>
          <p:cNvPr id="6" name="Right Arrow 5"/>
          <p:cNvSpPr/>
          <p:nvPr/>
        </p:nvSpPr>
        <p:spPr>
          <a:xfrm>
            <a:off x="4143372" y="5072074"/>
            <a:ext cx="785818"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ight Arrow 6"/>
          <p:cNvSpPr/>
          <p:nvPr/>
        </p:nvSpPr>
        <p:spPr>
          <a:xfrm rot="5400000">
            <a:off x="1678761" y="4393413"/>
            <a:ext cx="357190"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Oxides of sulphur</a:t>
            </a:r>
            <a:endParaRPr lang="en-IE" dirty="0"/>
          </a:p>
        </p:txBody>
      </p:sp>
      <p:sp>
        <p:nvSpPr>
          <p:cNvPr id="3" name="Content Placeholder 2"/>
          <p:cNvSpPr>
            <a:spLocks noGrp="1"/>
          </p:cNvSpPr>
          <p:nvPr>
            <p:ph idx="1"/>
          </p:nvPr>
        </p:nvSpPr>
        <p:spPr>
          <a:xfrm>
            <a:off x="285720" y="2928934"/>
            <a:ext cx="8643998" cy="3746178"/>
          </a:xfrm>
        </p:spPr>
        <p:txBody>
          <a:bodyPr>
            <a:normAutofit lnSpcReduction="10000"/>
          </a:bodyPr>
          <a:lstStyle/>
          <a:p>
            <a:r>
              <a:rPr lang="en-GB" dirty="0" smtClean="0"/>
              <a:t>Some SO</a:t>
            </a:r>
            <a:r>
              <a:rPr lang="en-GB" baseline="-25000" dirty="0" smtClean="0"/>
              <a:t>2</a:t>
            </a:r>
            <a:r>
              <a:rPr lang="en-GB" dirty="0" smtClean="0"/>
              <a:t> comes naturally from </a:t>
            </a:r>
            <a:r>
              <a:rPr lang="en-GB" u="sng" dirty="0" smtClean="0"/>
              <a:t>volcanoes</a:t>
            </a:r>
            <a:r>
              <a:rPr lang="en-GB" dirty="0" smtClean="0"/>
              <a:t> and rotting vegetation, but most of it comes from </a:t>
            </a:r>
            <a:r>
              <a:rPr lang="en-GB" u="sng" dirty="0" smtClean="0"/>
              <a:t>burning fossil fuels</a:t>
            </a:r>
            <a:r>
              <a:rPr lang="en-GB" dirty="0" smtClean="0"/>
              <a:t>. </a:t>
            </a:r>
            <a:endParaRPr lang="en-IE" dirty="0" smtClean="0"/>
          </a:p>
          <a:p>
            <a:r>
              <a:rPr lang="en-IE" dirty="0" smtClean="0"/>
              <a:t>Burning fossils produces SO2 and SO3 which combine with rain to form sulphurous and sulphuric acid.</a:t>
            </a:r>
          </a:p>
          <a:p>
            <a:pPr>
              <a:buNone/>
            </a:pPr>
            <a:endParaRPr lang="en-IE" sz="1600" dirty="0" smtClean="0"/>
          </a:p>
          <a:p>
            <a:pPr algn="ctr">
              <a:buNone/>
            </a:pPr>
            <a:r>
              <a:rPr lang="en-IE" dirty="0" smtClean="0"/>
              <a:t>SO2 + H2O	          H2SO3   sulphurous  acid</a:t>
            </a:r>
          </a:p>
          <a:p>
            <a:pPr algn="ctr">
              <a:buNone/>
            </a:pPr>
            <a:endParaRPr lang="en-IE" dirty="0" smtClean="0"/>
          </a:p>
          <a:p>
            <a:pPr algn="ctr">
              <a:buNone/>
            </a:pPr>
            <a:r>
              <a:rPr lang="en-IE" dirty="0" smtClean="0"/>
              <a:t>SO3 + H2O	          H2SO4   sulphuric acid.</a:t>
            </a:r>
            <a:endParaRPr lang="en-IE" dirty="0"/>
          </a:p>
        </p:txBody>
      </p:sp>
      <p:sp>
        <p:nvSpPr>
          <p:cNvPr id="4" name="Slide Number Placeholder 3"/>
          <p:cNvSpPr>
            <a:spLocks noGrp="1"/>
          </p:cNvSpPr>
          <p:nvPr>
            <p:ph type="sldNum" sz="quarter" idx="12"/>
          </p:nvPr>
        </p:nvSpPr>
        <p:spPr/>
        <p:txBody>
          <a:bodyPr/>
          <a:lstStyle/>
          <a:p>
            <a:fld id="{7D165B16-EEF6-4AB0-974C-9AC8B6B50DD0}" type="slidenum">
              <a:rPr lang="en-IE" smtClean="0"/>
              <a:pPr/>
              <a:t>54</a:t>
            </a:fld>
            <a:endParaRPr lang="en-IE"/>
          </a:p>
        </p:txBody>
      </p:sp>
      <p:sp>
        <p:nvSpPr>
          <p:cNvPr id="9" name="Right Arrow 8"/>
          <p:cNvSpPr/>
          <p:nvPr/>
        </p:nvSpPr>
        <p:spPr>
          <a:xfrm>
            <a:off x="3428992" y="5143512"/>
            <a:ext cx="500066"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ight Arrow 9"/>
          <p:cNvSpPr/>
          <p:nvPr/>
        </p:nvSpPr>
        <p:spPr>
          <a:xfrm>
            <a:off x="3500430" y="6072206"/>
            <a:ext cx="500066"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1" name="Picture 6" descr="wpe28"/>
          <p:cNvPicPr>
            <a:picLocks noChangeAspect="1" noChangeArrowheads="1"/>
          </p:cNvPicPr>
          <p:nvPr/>
        </p:nvPicPr>
        <p:blipFill>
          <a:blip r:embed="rId3" cstate="print"/>
          <a:srcRect b="17128"/>
          <a:stretch>
            <a:fillRect/>
          </a:stretch>
        </p:blipFill>
        <p:spPr bwMode="auto">
          <a:xfrm>
            <a:off x="5072066" y="0"/>
            <a:ext cx="4071934" cy="2857496"/>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E" sz="3600" b="1" dirty="0" smtClean="0"/>
              <a:t>Specified Demonstration </a:t>
            </a:r>
            <a:r>
              <a:rPr lang="en-IE" sz="3600" dirty="0" smtClean="0"/>
              <a:t/>
            </a:r>
            <a:br>
              <a:rPr lang="en-IE" sz="3600" dirty="0" smtClean="0"/>
            </a:br>
            <a:r>
              <a:rPr lang="en-IE" sz="3600" dirty="0" smtClean="0"/>
              <a:t>Effect of SO</a:t>
            </a:r>
            <a:r>
              <a:rPr lang="en-IE" sz="2000" dirty="0" smtClean="0"/>
              <a:t>2</a:t>
            </a:r>
            <a:r>
              <a:rPr lang="en-IE" sz="3600" dirty="0" smtClean="0"/>
              <a:t> on universal indicator</a:t>
            </a:r>
            <a:endParaRPr lang="en-IE" sz="3600" dirty="0"/>
          </a:p>
        </p:txBody>
      </p:sp>
      <p:sp>
        <p:nvSpPr>
          <p:cNvPr id="4" name="Slide Number Placeholder 3"/>
          <p:cNvSpPr>
            <a:spLocks noGrp="1"/>
          </p:cNvSpPr>
          <p:nvPr>
            <p:ph type="sldNum" sz="quarter" idx="12"/>
          </p:nvPr>
        </p:nvSpPr>
        <p:spPr/>
        <p:txBody>
          <a:bodyPr/>
          <a:lstStyle/>
          <a:p>
            <a:fld id="{7D165B16-EEF6-4AB0-974C-9AC8B6B50DD0}" type="slidenum">
              <a:rPr lang="en-IE" smtClean="0"/>
              <a:pPr/>
              <a:t>55</a:t>
            </a:fld>
            <a:endParaRPr lang="en-IE"/>
          </a:p>
        </p:txBody>
      </p:sp>
      <p:pic>
        <p:nvPicPr>
          <p:cNvPr id="159746" name="Picture 2"/>
          <p:cNvPicPr>
            <a:picLocks noChangeAspect="1" noChangeArrowheads="1"/>
          </p:cNvPicPr>
          <p:nvPr/>
        </p:nvPicPr>
        <p:blipFill>
          <a:blip r:embed="rId3" cstate="print"/>
          <a:srcRect t="6592"/>
          <a:stretch>
            <a:fillRect/>
          </a:stretch>
        </p:blipFill>
        <p:spPr bwMode="auto">
          <a:xfrm>
            <a:off x="1071538" y="2214554"/>
            <a:ext cx="6929486" cy="3890961"/>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85794"/>
            <a:ext cx="8929718" cy="653210"/>
          </a:xfrm>
        </p:spPr>
        <p:txBody>
          <a:bodyPr>
            <a:noAutofit/>
          </a:bodyPr>
          <a:lstStyle/>
          <a:p>
            <a:r>
              <a:rPr lang="en-GB" sz="2800" dirty="0" smtClean="0"/>
              <a:t> </a:t>
            </a:r>
            <a:r>
              <a:rPr lang="en-GB" sz="2800" b="1" dirty="0" smtClean="0"/>
              <a:t>The effect of sulphur dioxide on universal indicator solution</a:t>
            </a:r>
            <a:endParaRPr lang="en-IE" sz="2800" b="1" dirty="0"/>
          </a:p>
        </p:txBody>
      </p:sp>
      <p:sp>
        <p:nvSpPr>
          <p:cNvPr id="3" name="Content Placeholder 2"/>
          <p:cNvSpPr>
            <a:spLocks noGrp="1"/>
          </p:cNvSpPr>
          <p:nvPr>
            <p:ph idx="1"/>
          </p:nvPr>
        </p:nvSpPr>
        <p:spPr>
          <a:xfrm>
            <a:off x="357158" y="1571612"/>
            <a:ext cx="8501122" cy="4752988"/>
          </a:xfrm>
        </p:spPr>
        <p:txBody>
          <a:bodyPr>
            <a:normAutofit fontScale="85000" lnSpcReduction="10000"/>
          </a:bodyPr>
          <a:lstStyle/>
          <a:p>
            <a:pPr marL="514350" indent="-514350">
              <a:buNone/>
            </a:pPr>
            <a:r>
              <a:rPr lang="en-GB" b="1" u="sng" dirty="0" smtClean="0"/>
              <a:t>Method:</a:t>
            </a:r>
          </a:p>
          <a:p>
            <a:pPr marL="514350" indent="-514350">
              <a:lnSpc>
                <a:spcPct val="130000"/>
              </a:lnSpc>
              <a:buFont typeface="+mj-lt"/>
              <a:buAutoNum type="arabicPeriod"/>
            </a:pPr>
            <a:r>
              <a:rPr lang="en-GB" sz="2400" dirty="0" smtClean="0"/>
              <a:t>Place 25cm</a:t>
            </a:r>
            <a:r>
              <a:rPr lang="en-GB" sz="2400" baseline="30000" dirty="0" smtClean="0"/>
              <a:t>3</a:t>
            </a:r>
            <a:r>
              <a:rPr lang="en-GB" sz="2400" dirty="0" smtClean="0"/>
              <a:t> of universal indicator into a 100cm</a:t>
            </a:r>
            <a:r>
              <a:rPr lang="en-GB" sz="2400" baseline="30000" dirty="0" smtClean="0"/>
              <a:t>3</a:t>
            </a:r>
            <a:r>
              <a:rPr lang="en-GB" sz="2400" dirty="0" smtClean="0"/>
              <a:t> beaker and dilute with equal volume of water.</a:t>
            </a:r>
            <a:endParaRPr lang="en-IE" sz="2400" dirty="0" smtClean="0"/>
          </a:p>
          <a:p>
            <a:pPr marL="514350" indent="-514350">
              <a:lnSpc>
                <a:spcPct val="130000"/>
              </a:lnSpc>
              <a:buFont typeface="+mj-lt"/>
              <a:buAutoNum type="arabicPeriod"/>
            </a:pPr>
            <a:r>
              <a:rPr lang="en-GB" sz="2400" dirty="0" smtClean="0"/>
              <a:t>Place a spatula full of sodium sulphite in a test tube and set up apparatus as shown.</a:t>
            </a:r>
            <a:endParaRPr lang="en-IE" sz="2400" dirty="0" smtClean="0"/>
          </a:p>
          <a:p>
            <a:pPr marL="514350" indent="-514350">
              <a:lnSpc>
                <a:spcPct val="130000"/>
              </a:lnSpc>
              <a:buFont typeface="+mj-lt"/>
              <a:buAutoNum type="arabicPeriod"/>
            </a:pPr>
            <a:r>
              <a:rPr lang="en-GB" sz="2400" dirty="0" smtClean="0"/>
              <a:t>Add dilute </a:t>
            </a:r>
            <a:r>
              <a:rPr lang="en-GB" sz="2400" dirty="0" err="1" smtClean="0"/>
              <a:t>HCl</a:t>
            </a:r>
            <a:r>
              <a:rPr lang="en-GB" sz="2400" dirty="0" smtClean="0"/>
              <a:t> drop-wise.</a:t>
            </a:r>
          </a:p>
          <a:p>
            <a:pPr marL="514350" indent="-514350">
              <a:buNone/>
            </a:pPr>
            <a:endParaRPr lang="en-IE" dirty="0" smtClean="0"/>
          </a:p>
          <a:p>
            <a:pPr marL="514350" indent="-514350">
              <a:buNone/>
            </a:pPr>
            <a:r>
              <a:rPr lang="en-GB" b="1" u="sng" dirty="0" smtClean="0"/>
              <a:t>Result</a:t>
            </a:r>
            <a:r>
              <a:rPr lang="en-GB" b="1" dirty="0" smtClean="0"/>
              <a:t>:</a:t>
            </a:r>
            <a:r>
              <a:rPr lang="en-GB" dirty="0" smtClean="0"/>
              <a:t> </a:t>
            </a:r>
          </a:p>
          <a:p>
            <a:pPr marL="514350" indent="-514350">
              <a:lnSpc>
                <a:spcPct val="140000"/>
              </a:lnSpc>
              <a:buNone/>
            </a:pPr>
            <a:r>
              <a:rPr lang="en-GB" dirty="0" smtClean="0"/>
              <a:t>	</a:t>
            </a:r>
            <a:r>
              <a:rPr lang="en-GB" sz="2400" dirty="0" smtClean="0"/>
              <a:t>As SO</a:t>
            </a:r>
            <a:r>
              <a:rPr lang="en-GB" sz="2400" baseline="-25000" dirty="0" smtClean="0"/>
              <a:t>2</a:t>
            </a:r>
            <a:r>
              <a:rPr lang="en-GB" sz="2400" dirty="0" smtClean="0"/>
              <a:t> gas is bubbled into a sample of universal indicator, the pH is gradually lowered as the amount of SO</a:t>
            </a:r>
            <a:r>
              <a:rPr lang="en-GB" sz="2400" baseline="-25000" dirty="0" smtClean="0"/>
              <a:t>2 </a:t>
            </a:r>
            <a:r>
              <a:rPr lang="en-GB" sz="2400" dirty="0" smtClean="0"/>
              <a:t>increases and a series of colour changes is seen as the pH drops. Colour changes from green to red.</a:t>
            </a:r>
            <a:endParaRPr lang="en-IE" sz="2400" dirty="0"/>
          </a:p>
        </p:txBody>
      </p:sp>
      <p:sp>
        <p:nvSpPr>
          <p:cNvPr id="4" name="Slide Number Placeholder 3"/>
          <p:cNvSpPr>
            <a:spLocks noGrp="1"/>
          </p:cNvSpPr>
          <p:nvPr>
            <p:ph type="sldNum" sz="quarter" idx="12"/>
          </p:nvPr>
        </p:nvSpPr>
        <p:spPr/>
        <p:txBody>
          <a:bodyPr/>
          <a:lstStyle/>
          <a:p>
            <a:fld id="{7D165B16-EEF6-4AB0-974C-9AC8B6B50DD0}" type="slidenum">
              <a:rPr lang="en-IE" smtClean="0"/>
              <a:pPr/>
              <a:t>56</a:t>
            </a:fld>
            <a:endParaRPr lang="en-IE"/>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36" name="Group 56"/>
          <p:cNvGraphicFramePr>
            <a:graphicFrameLocks noGrp="1"/>
          </p:cNvGraphicFramePr>
          <p:nvPr/>
        </p:nvGraphicFramePr>
        <p:xfrm>
          <a:off x="0" y="2013237"/>
          <a:ext cx="9144000" cy="4857491"/>
        </p:xfrm>
        <a:graphic>
          <a:graphicData uri="http://schemas.openxmlformats.org/drawingml/2006/table">
            <a:tbl>
              <a:tblPr/>
              <a:tblGrid>
                <a:gridCol w="2428860"/>
                <a:gridCol w="3286148"/>
                <a:gridCol w="3428992"/>
              </a:tblGrid>
              <a:tr h="8605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IE" sz="2100" b="0" i="0" u="none" strike="noStrike" cap="none" normalizeH="0" baseline="0" dirty="0" smtClean="0">
                        <a:ln>
                          <a:noFill/>
                        </a:ln>
                        <a:solidFill>
                          <a:schemeClr val="tx1"/>
                        </a:solidFill>
                        <a:effectLst/>
                        <a:latin typeface="Arial" charset="0"/>
                      </a:endParaRPr>
                    </a:p>
                  </a:txBody>
                  <a:tcPr marL="121920" marR="12192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IE" sz="2400" b="1" i="0" u="none" strike="noStrike" cap="none" normalizeH="0" baseline="0" dirty="0" smtClean="0">
                          <a:ln>
                            <a:noFill/>
                          </a:ln>
                          <a:solidFill>
                            <a:schemeClr val="tx2">
                              <a:lumMod val="75000"/>
                            </a:schemeClr>
                          </a:solidFill>
                          <a:effectLst/>
                          <a:latin typeface="Times New Roman" pitchFamily="18" charset="0"/>
                          <a:cs typeface="Times New Roman" pitchFamily="18" charset="0"/>
                        </a:rPr>
                        <a:t>Oxides of Nitrogen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IE" sz="2400" b="1" i="0" u="none" strike="noStrike" cap="none" normalizeH="0" baseline="0" dirty="0" err="1" smtClean="0">
                          <a:ln>
                            <a:noFill/>
                          </a:ln>
                          <a:solidFill>
                            <a:schemeClr val="tx2">
                              <a:lumMod val="75000"/>
                            </a:schemeClr>
                          </a:solidFill>
                          <a:effectLst/>
                          <a:latin typeface="Times New Roman" pitchFamily="18" charset="0"/>
                          <a:cs typeface="Times New Roman" pitchFamily="18" charset="0"/>
                        </a:rPr>
                        <a:t>NOx</a:t>
                      </a:r>
                      <a:r>
                        <a:rPr kumimoji="0" lang="en-IE" sz="2400" b="1" i="0" u="none" strike="noStrike" cap="none" normalizeH="0" baseline="0" dirty="0" smtClean="0">
                          <a:ln>
                            <a:noFill/>
                          </a:ln>
                          <a:solidFill>
                            <a:schemeClr val="tx2">
                              <a:lumMod val="75000"/>
                            </a:schemeClr>
                          </a:solidFill>
                          <a:effectLst/>
                          <a:latin typeface="Times New Roman" pitchFamily="18" charset="0"/>
                          <a:cs typeface="Times New Roman" pitchFamily="18" charset="0"/>
                        </a:rPr>
                        <a:t> =  NO   NO</a:t>
                      </a:r>
                      <a:r>
                        <a:rPr kumimoji="0" lang="en-IE" sz="2400" b="1" i="0" u="none" strike="noStrike" cap="none" normalizeH="0" baseline="-25000" dirty="0" smtClean="0">
                          <a:ln>
                            <a:noFill/>
                          </a:ln>
                          <a:solidFill>
                            <a:schemeClr val="tx2">
                              <a:lumMod val="75000"/>
                            </a:schemeClr>
                          </a:solidFill>
                          <a:effectLst/>
                          <a:latin typeface="Times New Roman" pitchFamily="18" charset="0"/>
                          <a:cs typeface="Times New Roman" pitchFamily="18" charset="0"/>
                        </a:rPr>
                        <a:t>2</a:t>
                      </a:r>
                    </a:p>
                  </a:txBody>
                  <a:tcPr marL="121920" marR="12192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IE" sz="2400" b="1" i="0" u="none" strike="noStrike" cap="none" normalizeH="0" baseline="0" dirty="0" smtClean="0">
                          <a:ln>
                            <a:noFill/>
                          </a:ln>
                          <a:solidFill>
                            <a:schemeClr val="tx2">
                              <a:lumMod val="75000"/>
                            </a:schemeClr>
                          </a:solidFill>
                          <a:effectLst/>
                          <a:latin typeface="Times New Roman" pitchFamily="18" charset="0"/>
                          <a:cs typeface="Times New Roman" pitchFamily="18" charset="0"/>
                        </a:rPr>
                        <a:t>Oxides of Sulphur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IE" sz="2400" b="1" i="0" u="none" strike="noStrike" cap="none" normalizeH="0" baseline="0" dirty="0" err="1" smtClean="0">
                          <a:ln>
                            <a:noFill/>
                          </a:ln>
                          <a:solidFill>
                            <a:schemeClr val="tx2">
                              <a:lumMod val="75000"/>
                            </a:schemeClr>
                          </a:solidFill>
                          <a:effectLst/>
                          <a:latin typeface="Times New Roman" pitchFamily="18" charset="0"/>
                          <a:cs typeface="Times New Roman" pitchFamily="18" charset="0"/>
                        </a:rPr>
                        <a:t>SOx</a:t>
                      </a:r>
                      <a:r>
                        <a:rPr kumimoji="0" lang="en-IE" sz="2400" b="1" i="0" u="none" strike="noStrike" cap="none" normalizeH="0" baseline="0" dirty="0" smtClean="0">
                          <a:ln>
                            <a:noFill/>
                          </a:ln>
                          <a:solidFill>
                            <a:schemeClr val="tx2">
                              <a:lumMod val="75000"/>
                            </a:schemeClr>
                          </a:solidFill>
                          <a:effectLst/>
                          <a:latin typeface="Times New Roman" pitchFamily="18" charset="0"/>
                          <a:cs typeface="Times New Roman" pitchFamily="18" charset="0"/>
                        </a:rPr>
                        <a:t> = SO</a:t>
                      </a:r>
                      <a:r>
                        <a:rPr kumimoji="0" lang="en-IE" sz="2400" b="1" i="0" u="none" strike="noStrike" cap="none" normalizeH="0" baseline="-25000" dirty="0" smtClean="0">
                          <a:ln>
                            <a:noFill/>
                          </a:ln>
                          <a:solidFill>
                            <a:schemeClr val="tx2">
                              <a:lumMod val="75000"/>
                            </a:schemeClr>
                          </a:solidFill>
                          <a:effectLst/>
                          <a:latin typeface="Times New Roman" pitchFamily="18" charset="0"/>
                          <a:cs typeface="Times New Roman" pitchFamily="18" charset="0"/>
                        </a:rPr>
                        <a:t>2</a:t>
                      </a:r>
                      <a:r>
                        <a:rPr kumimoji="0" lang="en-IE" sz="2400" b="1" i="0" u="none" strike="noStrike" cap="none" normalizeH="0" baseline="0" dirty="0" smtClean="0">
                          <a:ln>
                            <a:noFill/>
                          </a:ln>
                          <a:solidFill>
                            <a:schemeClr val="tx2">
                              <a:lumMod val="75000"/>
                            </a:schemeClr>
                          </a:solidFill>
                          <a:effectLst/>
                          <a:latin typeface="Times New Roman" pitchFamily="18" charset="0"/>
                          <a:cs typeface="Times New Roman" pitchFamily="18" charset="0"/>
                        </a:rPr>
                        <a:t>   SO</a:t>
                      </a:r>
                      <a:r>
                        <a:rPr kumimoji="0" lang="en-IE" sz="2400" b="1" i="0" u="none" strike="noStrike" cap="none" normalizeH="0" baseline="-25000" dirty="0" smtClean="0">
                          <a:ln>
                            <a:noFill/>
                          </a:ln>
                          <a:solidFill>
                            <a:schemeClr val="tx2">
                              <a:lumMod val="75000"/>
                            </a:schemeClr>
                          </a:solidFill>
                          <a:effectLst/>
                          <a:latin typeface="Times New Roman" pitchFamily="18" charset="0"/>
                          <a:cs typeface="Times New Roman" pitchFamily="18" charset="0"/>
                        </a:rPr>
                        <a:t>3</a:t>
                      </a:r>
                    </a:p>
                  </a:txBody>
                  <a:tcPr marL="121920" marR="12192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52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IE" sz="2100" b="1" i="0" u="none" strike="noStrike" cap="none" normalizeH="0" baseline="0" smtClean="0">
                          <a:ln>
                            <a:noFill/>
                          </a:ln>
                          <a:solidFill>
                            <a:schemeClr val="tx1"/>
                          </a:solidFill>
                          <a:effectLst/>
                          <a:latin typeface="Times New Roman" pitchFamily="18" charset="0"/>
                          <a:cs typeface="Times New Roman" pitchFamily="18" charset="0"/>
                        </a:rPr>
                        <a:t>Natural</a:t>
                      </a:r>
                    </a:p>
                  </a:txBody>
                  <a:tcPr marL="121920" marR="12192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IE" sz="2100" b="0" i="0" u="none" strike="noStrike" cap="none" normalizeH="0" baseline="0" smtClean="0">
                          <a:ln>
                            <a:noFill/>
                          </a:ln>
                          <a:solidFill>
                            <a:schemeClr val="tx1"/>
                          </a:solidFill>
                          <a:effectLst/>
                          <a:latin typeface="Times New Roman" pitchFamily="18" charset="0"/>
                          <a:cs typeface="Times New Roman" pitchFamily="18" charset="0"/>
                        </a:rPr>
                        <a:t>Lightning flashes, nitrogen fixing bacteria</a:t>
                      </a:r>
                    </a:p>
                  </a:txBody>
                  <a:tcPr marL="121920" marR="12192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IE" sz="2100" b="0" i="0" u="none" strike="noStrike" cap="none" normalizeH="0" baseline="0" dirty="0" smtClean="0">
                          <a:ln>
                            <a:noFill/>
                          </a:ln>
                          <a:solidFill>
                            <a:schemeClr val="tx1"/>
                          </a:solidFill>
                          <a:effectLst/>
                          <a:latin typeface="Times New Roman" pitchFamily="18" charset="0"/>
                          <a:cs typeface="Times New Roman" pitchFamily="18" charset="0"/>
                        </a:rPr>
                        <a:t>Volcanoes, rotting vegetation</a:t>
                      </a:r>
                    </a:p>
                  </a:txBody>
                  <a:tcPr marL="121920" marR="12192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IE" sz="2100" b="1" i="0" u="none" strike="noStrike" cap="none" normalizeH="0" baseline="0" dirty="0" smtClean="0">
                          <a:ln>
                            <a:noFill/>
                          </a:ln>
                          <a:solidFill>
                            <a:schemeClr val="tx1"/>
                          </a:solidFill>
                          <a:effectLst/>
                          <a:latin typeface="Times New Roman" pitchFamily="18" charset="0"/>
                          <a:cs typeface="Times New Roman" pitchFamily="18" charset="0"/>
                        </a:rPr>
                        <a:t>Domestic</a:t>
                      </a:r>
                    </a:p>
                  </a:txBody>
                  <a:tcPr marL="121920" marR="12192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IE" sz="2100" b="0" i="0" u="none" strike="noStrike" cap="none" normalizeH="0" baseline="0" smtClean="0">
                          <a:ln>
                            <a:noFill/>
                          </a:ln>
                          <a:solidFill>
                            <a:schemeClr val="tx1"/>
                          </a:solidFill>
                          <a:effectLst/>
                          <a:latin typeface="Times New Roman" pitchFamily="18" charset="0"/>
                          <a:cs typeface="Times New Roman" pitchFamily="18" charset="0"/>
                        </a:rPr>
                        <a:t>Burning of fossil fuels</a:t>
                      </a:r>
                    </a:p>
                  </a:txBody>
                  <a:tcPr marL="121920" marR="12192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IE" sz="2100" b="0" i="0" u="none" strike="noStrike" cap="none" normalizeH="0" baseline="0" dirty="0" smtClean="0">
                          <a:ln>
                            <a:noFill/>
                          </a:ln>
                          <a:solidFill>
                            <a:schemeClr val="tx1"/>
                          </a:solidFill>
                          <a:effectLst/>
                          <a:latin typeface="Times New Roman" pitchFamily="18" charset="0"/>
                          <a:cs typeface="Times New Roman" pitchFamily="18" charset="0"/>
                        </a:rPr>
                        <a:t>Burning of fossil fuels</a:t>
                      </a:r>
                    </a:p>
                  </a:txBody>
                  <a:tcPr marL="121920" marR="12192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IE" sz="2100" b="1" i="0" u="none" strike="noStrike" cap="none" normalizeH="0" baseline="0" smtClean="0">
                          <a:ln>
                            <a:noFill/>
                          </a:ln>
                          <a:solidFill>
                            <a:schemeClr val="tx1"/>
                          </a:solidFill>
                          <a:effectLst/>
                          <a:latin typeface="Times New Roman" pitchFamily="18" charset="0"/>
                          <a:cs typeface="Times New Roman" pitchFamily="18" charset="0"/>
                        </a:rPr>
                        <a:t>Industrial</a:t>
                      </a:r>
                    </a:p>
                  </a:txBody>
                  <a:tcPr marL="121920" marR="12192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IE" sz="2100" b="0" i="0" u="none" strike="noStrike" cap="none" normalizeH="0" baseline="0" dirty="0" smtClean="0">
                          <a:ln>
                            <a:noFill/>
                          </a:ln>
                          <a:solidFill>
                            <a:schemeClr val="tx1"/>
                          </a:solidFill>
                          <a:effectLst/>
                          <a:latin typeface="Times New Roman" pitchFamily="18" charset="0"/>
                          <a:cs typeface="Times New Roman" pitchFamily="18" charset="0"/>
                        </a:rPr>
                        <a:t>Power stations</a:t>
                      </a:r>
                    </a:p>
                  </a:txBody>
                  <a:tcPr marL="121920" marR="12192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IE" sz="2100" b="0" i="0" u="none" strike="noStrike" cap="none" normalizeH="0" baseline="0" dirty="0" smtClean="0">
                          <a:ln>
                            <a:noFill/>
                          </a:ln>
                          <a:solidFill>
                            <a:schemeClr val="tx1"/>
                          </a:solidFill>
                          <a:effectLst/>
                          <a:latin typeface="Times New Roman" pitchFamily="18" charset="0"/>
                          <a:cs typeface="Times New Roman" pitchFamily="18" charset="0"/>
                        </a:rPr>
                        <a:t>Power stations</a:t>
                      </a:r>
                    </a:p>
                  </a:txBody>
                  <a:tcPr marL="121920" marR="12192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310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IE" sz="2100" b="1" i="0" u="none" strike="noStrike" cap="none" normalizeH="0" baseline="0" dirty="0" smtClean="0">
                          <a:ln>
                            <a:noFill/>
                          </a:ln>
                          <a:solidFill>
                            <a:schemeClr val="tx1"/>
                          </a:solidFill>
                          <a:effectLst/>
                          <a:latin typeface="Times New Roman" pitchFamily="18" charset="0"/>
                          <a:cs typeface="Times New Roman" pitchFamily="18" charset="0"/>
                        </a:rPr>
                        <a:t>Internal combustion engine</a:t>
                      </a:r>
                    </a:p>
                  </a:txBody>
                  <a:tcPr marL="121920" marR="12192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IE" sz="2100" b="0" i="0" u="none" strike="noStrike" cap="none" normalizeH="0" baseline="0" dirty="0" smtClean="0">
                          <a:ln>
                            <a:noFill/>
                          </a:ln>
                          <a:solidFill>
                            <a:schemeClr val="tx1"/>
                          </a:solidFill>
                          <a:effectLst/>
                          <a:latin typeface="Times New Roman" pitchFamily="18" charset="0"/>
                          <a:cs typeface="Times New Roman" pitchFamily="18" charset="0"/>
                        </a:rPr>
                        <a:t>Internal combustion engine</a:t>
                      </a:r>
                    </a:p>
                  </a:txBody>
                  <a:tcPr marL="121920" marR="12192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IE" sz="2100" b="0" i="0" u="none" strike="noStrike" cap="none" normalizeH="0" baseline="0" dirty="0" smtClean="0">
                          <a:ln>
                            <a:noFill/>
                          </a:ln>
                          <a:solidFill>
                            <a:schemeClr val="tx1"/>
                          </a:solidFill>
                          <a:effectLst/>
                          <a:latin typeface="Times New Roman" pitchFamily="18" charset="0"/>
                          <a:cs typeface="Times New Roman" pitchFamily="18" charset="0"/>
                        </a:rPr>
                        <a:t>Internal combustion engine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IE" sz="2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21920" marR="12192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Title 3"/>
          <p:cNvSpPr>
            <a:spLocks noGrp="1"/>
          </p:cNvSpPr>
          <p:nvPr>
            <p:ph type="title"/>
          </p:nvPr>
        </p:nvSpPr>
        <p:spPr>
          <a:xfrm>
            <a:off x="785786" y="642918"/>
            <a:ext cx="8091486" cy="785794"/>
          </a:xfrm>
        </p:spPr>
        <p:txBody>
          <a:bodyPr>
            <a:normAutofit fontScale="90000"/>
          </a:bodyPr>
          <a:lstStyle/>
          <a:p>
            <a:r>
              <a:rPr lang="en-IE" dirty="0" smtClean="0"/>
              <a:t>Sources of Pollution</a:t>
            </a:r>
            <a:endParaRPr lang="en-IE" dirty="0"/>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Harmful Effects of Acid Rain</a:t>
            </a:r>
            <a:endParaRPr lang="en-IE" dirty="0"/>
          </a:p>
        </p:txBody>
      </p:sp>
      <p:sp>
        <p:nvSpPr>
          <p:cNvPr id="3" name="Content Placeholder 2"/>
          <p:cNvSpPr>
            <a:spLocks noGrp="1"/>
          </p:cNvSpPr>
          <p:nvPr>
            <p:ph idx="1"/>
          </p:nvPr>
        </p:nvSpPr>
        <p:spPr>
          <a:xfrm>
            <a:off x="457200" y="2214554"/>
            <a:ext cx="8229600" cy="4110046"/>
          </a:xfrm>
        </p:spPr>
        <p:txBody>
          <a:bodyPr>
            <a:normAutofit/>
          </a:bodyPr>
          <a:lstStyle/>
          <a:p>
            <a:pPr marL="609600" indent="-609600">
              <a:lnSpc>
                <a:spcPct val="130000"/>
              </a:lnSpc>
              <a:buFontTx/>
              <a:buAutoNum type="arabicPeriod"/>
            </a:pPr>
            <a:r>
              <a:rPr lang="en-IE" sz="2800" dirty="0" smtClean="0"/>
              <a:t>It kills fish</a:t>
            </a:r>
          </a:p>
          <a:p>
            <a:pPr marL="609600" indent="-609600">
              <a:lnSpc>
                <a:spcPct val="130000"/>
              </a:lnSpc>
              <a:buFontTx/>
              <a:buAutoNum type="arabicPeriod"/>
            </a:pPr>
            <a:r>
              <a:rPr lang="en-IE" sz="2800" dirty="0" smtClean="0"/>
              <a:t>It defoliates trees</a:t>
            </a:r>
          </a:p>
          <a:p>
            <a:pPr marL="609600" indent="-609600">
              <a:lnSpc>
                <a:spcPct val="130000"/>
              </a:lnSpc>
              <a:buFontTx/>
              <a:buAutoNum type="arabicPeriod"/>
            </a:pPr>
            <a:r>
              <a:rPr lang="en-IE" sz="2800" dirty="0" smtClean="0"/>
              <a:t>It causes erosion of rocks and limestone buildings</a:t>
            </a:r>
          </a:p>
          <a:p>
            <a:pPr marL="609600" indent="-609600">
              <a:lnSpc>
                <a:spcPct val="130000"/>
              </a:lnSpc>
              <a:buFontTx/>
              <a:buAutoNum type="arabicPeriod"/>
            </a:pPr>
            <a:r>
              <a:rPr lang="en-IE" sz="2800" dirty="0" smtClean="0"/>
              <a:t>It accelerates corrosion of metals</a:t>
            </a:r>
            <a:endParaRPr lang="en-US" sz="2800" dirty="0" smtClean="0"/>
          </a:p>
          <a:p>
            <a:pPr marL="514350" lvl="0" indent="-514350">
              <a:buNone/>
            </a:pPr>
            <a:endParaRPr lang="en-IE" dirty="0" smtClean="0"/>
          </a:p>
        </p:txBody>
      </p:sp>
      <p:sp>
        <p:nvSpPr>
          <p:cNvPr id="4" name="Slide Number Placeholder 3"/>
          <p:cNvSpPr>
            <a:spLocks noGrp="1"/>
          </p:cNvSpPr>
          <p:nvPr>
            <p:ph type="sldNum" sz="quarter" idx="12"/>
          </p:nvPr>
        </p:nvSpPr>
        <p:spPr/>
        <p:txBody>
          <a:bodyPr/>
          <a:lstStyle/>
          <a:p>
            <a:fld id="{7D165B16-EEF6-4AB0-974C-9AC8B6B50DD0}" type="slidenum">
              <a:rPr lang="en-IE" smtClean="0"/>
              <a:pPr/>
              <a:t>58</a:t>
            </a:fld>
            <a:endParaRPr lang="en-IE"/>
          </a:p>
        </p:txBody>
      </p:sp>
      <p:pic>
        <p:nvPicPr>
          <p:cNvPr id="5" name="Picture 6" descr="AcidRain1b"/>
          <p:cNvPicPr>
            <a:picLocks noChangeAspect="1" noChangeArrowheads="1"/>
          </p:cNvPicPr>
          <p:nvPr/>
        </p:nvPicPr>
        <p:blipFill>
          <a:blip r:embed="rId3" cstate="print"/>
          <a:srcRect b="10094"/>
          <a:stretch>
            <a:fillRect/>
          </a:stretch>
        </p:blipFill>
        <p:spPr bwMode="auto">
          <a:xfrm>
            <a:off x="4643438" y="5336922"/>
            <a:ext cx="2571768" cy="1521078"/>
          </a:xfrm>
          <a:prstGeom prst="rect">
            <a:avLst/>
          </a:prstGeom>
          <a:noFill/>
          <a:ln w="9525">
            <a:noFill/>
            <a:miter lim="800000"/>
            <a:headEnd/>
            <a:tailEnd/>
          </a:ln>
        </p:spPr>
      </p:pic>
      <p:pic>
        <p:nvPicPr>
          <p:cNvPr id="6" name="Picture 5" descr="05-4"/>
          <p:cNvPicPr>
            <a:picLocks noChangeAspect="1" noChangeArrowheads="1"/>
          </p:cNvPicPr>
          <p:nvPr/>
        </p:nvPicPr>
        <p:blipFill>
          <a:blip r:embed="rId4" cstate="print"/>
          <a:srcRect/>
          <a:stretch>
            <a:fillRect/>
          </a:stretch>
        </p:blipFill>
        <p:spPr bwMode="auto">
          <a:xfrm>
            <a:off x="7488248" y="2000240"/>
            <a:ext cx="1655752" cy="2458949"/>
          </a:xfrm>
          <a:prstGeom prst="rect">
            <a:avLst/>
          </a:prstGeom>
          <a:noFill/>
          <a:ln w="9525">
            <a:noFill/>
            <a:miter lim="800000"/>
            <a:headEnd/>
            <a:tailEnd/>
          </a:ln>
        </p:spPr>
      </p:pic>
      <p:pic>
        <p:nvPicPr>
          <p:cNvPr id="9" name="Picture 5" descr="acid rain taj mahal"/>
          <p:cNvPicPr>
            <a:picLocks noChangeAspect="1" noChangeArrowheads="1"/>
          </p:cNvPicPr>
          <p:nvPr/>
        </p:nvPicPr>
        <p:blipFill>
          <a:blip r:embed="rId5" cstate="print"/>
          <a:srcRect/>
          <a:stretch>
            <a:fillRect/>
          </a:stretch>
        </p:blipFill>
        <p:spPr bwMode="auto">
          <a:xfrm>
            <a:off x="0" y="5302256"/>
            <a:ext cx="2071670" cy="1555744"/>
          </a:xfrm>
          <a:prstGeom prst="rect">
            <a:avLst/>
          </a:prstGeom>
          <a:noFill/>
          <a:ln w="9525">
            <a:noFill/>
            <a:miter lim="800000"/>
            <a:headEnd/>
            <a:tailEnd/>
          </a:ln>
        </p:spPr>
      </p:pic>
      <p:pic>
        <p:nvPicPr>
          <p:cNvPr id="204804" name="Picture 4" descr="http://farm1.static.flickr.com/32/48009878_c0261554f2.jpg?v=0"/>
          <p:cNvPicPr>
            <a:picLocks noChangeAspect="1" noChangeArrowheads="1"/>
          </p:cNvPicPr>
          <p:nvPr/>
        </p:nvPicPr>
        <p:blipFill>
          <a:blip r:embed="rId6" cstate="print"/>
          <a:srcRect/>
          <a:stretch>
            <a:fillRect/>
          </a:stretch>
        </p:blipFill>
        <p:spPr bwMode="auto">
          <a:xfrm>
            <a:off x="2071670" y="5336193"/>
            <a:ext cx="2571768" cy="1521807"/>
          </a:xfrm>
          <a:prstGeom prst="rect">
            <a:avLst/>
          </a:prstGeom>
          <a:noFill/>
        </p:spPr>
      </p:pic>
      <p:pic>
        <p:nvPicPr>
          <p:cNvPr id="12" name="Picture 2" descr="http://gallery.hd.org/_exhibits/natural-science/_more1999/_more05/acid-rain-stone-erosion-of-statue-1-AJHD.jpg"/>
          <p:cNvPicPr>
            <a:picLocks noChangeAspect="1" noChangeArrowheads="1"/>
          </p:cNvPicPr>
          <p:nvPr/>
        </p:nvPicPr>
        <p:blipFill>
          <a:blip r:embed="rId7" cstate="print"/>
          <a:srcRect/>
          <a:stretch>
            <a:fillRect/>
          </a:stretch>
        </p:blipFill>
        <p:spPr bwMode="auto">
          <a:xfrm>
            <a:off x="7184609" y="4429132"/>
            <a:ext cx="1959391" cy="2428868"/>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Methods to control Acid Rain</a:t>
            </a:r>
            <a:endParaRPr lang="en-IE" dirty="0"/>
          </a:p>
        </p:txBody>
      </p:sp>
      <p:sp>
        <p:nvSpPr>
          <p:cNvPr id="3" name="Content Placeholder 2"/>
          <p:cNvSpPr>
            <a:spLocks noGrp="1"/>
          </p:cNvSpPr>
          <p:nvPr>
            <p:ph idx="1"/>
          </p:nvPr>
        </p:nvSpPr>
        <p:spPr>
          <a:xfrm>
            <a:off x="457200" y="2214554"/>
            <a:ext cx="8229600" cy="4110046"/>
          </a:xfrm>
        </p:spPr>
        <p:txBody>
          <a:bodyPr>
            <a:normAutofit fontScale="92500" lnSpcReduction="10000"/>
          </a:bodyPr>
          <a:lstStyle/>
          <a:p>
            <a:pPr marL="609600" indent="-609600">
              <a:lnSpc>
                <a:spcPct val="90000"/>
              </a:lnSpc>
              <a:buFontTx/>
              <a:buAutoNum type="arabicPeriod"/>
            </a:pPr>
            <a:r>
              <a:rPr lang="en-IE" u="sng" dirty="0" smtClean="0"/>
              <a:t>Burn less fossil fuels</a:t>
            </a:r>
            <a:r>
              <a:rPr lang="en-IE" dirty="0" smtClean="0"/>
              <a:t> – use solar and wind power</a:t>
            </a:r>
          </a:p>
          <a:p>
            <a:pPr marL="609600" indent="-609600">
              <a:lnSpc>
                <a:spcPct val="90000"/>
              </a:lnSpc>
              <a:buFontTx/>
              <a:buAutoNum type="arabicPeriod"/>
            </a:pPr>
            <a:endParaRPr lang="en-IE" sz="1100" dirty="0" smtClean="0"/>
          </a:p>
          <a:p>
            <a:pPr marL="609600" indent="-609600">
              <a:lnSpc>
                <a:spcPct val="90000"/>
              </a:lnSpc>
              <a:buFontTx/>
              <a:buAutoNum type="arabicPeriod"/>
            </a:pPr>
            <a:r>
              <a:rPr lang="en-IE" u="sng" dirty="0" smtClean="0"/>
              <a:t>Use low </a:t>
            </a:r>
            <a:r>
              <a:rPr lang="en-IE" u="sng" dirty="0" err="1" smtClean="0"/>
              <a:t>sulfur</a:t>
            </a:r>
            <a:r>
              <a:rPr lang="en-IE" u="sng" dirty="0" smtClean="0"/>
              <a:t> fuels</a:t>
            </a:r>
            <a:r>
              <a:rPr lang="en-IE" dirty="0" smtClean="0"/>
              <a:t> instead of fossil fuels</a:t>
            </a:r>
          </a:p>
          <a:p>
            <a:pPr marL="609600" indent="-609600">
              <a:lnSpc>
                <a:spcPct val="90000"/>
              </a:lnSpc>
              <a:buFontTx/>
              <a:buAutoNum type="arabicPeriod"/>
            </a:pPr>
            <a:endParaRPr lang="en-IE" sz="1100" dirty="0" smtClean="0"/>
          </a:p>
          <a:p>
            <a:pPr marL="609600" indent="-609600">
              <a:lnSpc>
                <a:spcPct val="90000"/>
              </a:lnSpc>
              <a:buFontTx/>
              <a:buAutoNum type="arabicPeriod"/>
            </a:pPr>
            <a:r>
              <a:rPr lang="en-IE" u="sng" dirty="0" smtClean="0"/>
              <a:t>Reforestation</a:t>
            </a:r>
            <a:r>
              <a:rPr lang="en-IE" dirty="0" smtClean="0"/>
              <a:t> – plant more trees</a:t>
            </a:r>
          </a:p>
          <a:p>
            <a:pPr marL="609600" indent="-609600">
              <a:lnSpc>
                <a:spcPct val="90000"/>
              </a:lnSpc>
              <a:buFontTx/>
              <a:buAutoNum type="arabicPeriod"/>
            </a:pPr>
            <a:endParaRPr lang="en-IE" sz="1300" dirty="0" smtClean="0"/>
          </a:p>
          <a:p>
            <a:pPr marL="609600" indent="-609600">
              <a:lnSpc>
                <a:spcPct val="90000"/>
              </a:lnSpc>
              <a:buFontTx/>
              <a:buAutoNum type="arabicPeriod"/>
            </a:pPr>
            <a:r>
              <a:rPr lang="en-IE" u="sng" dirty="0" smtClean="0"/>
              <a:t>Limestone scrubbers</a:t>
            </a:r>
            <a:r>
              <a:rPr lang="en-IE" dirty="0" smtClean="0"/>
              <a:t> in chimneys to absorb gases</a:t>
            </a:r>
          </a:p>
          <a:p>
            <a:pPr marL="609600" indent="-609600">
              <a:lnSpc>
                <a:spcPct val="90000"/>
              </a:lnSpc>
              <a:buNone/>
            </a:pPr>
            <a:endParaRPr lang="en-IE" dirty="0" smtClean="0"/>
          </a:p>
          <a:p>
            <a:pPr marL="609600" indent="-609600" algn="ctr">
              <a:lnSpc>
                <a:spcPct val="90000"/>
              </a:lnSpc>
              <a:buNone/>
            </a:pPr>
            <a:r>
              <a:rPr lang="en-IE" b="1" dirty="0" smtClean="0"/>
              <a:t>CaCO3 + SO2 	CaSO3 + CO2</a:t>
            </a:r>
          </a:p>
          <a:p>
            <a:pPr marL="609600" indent="-609600" algn="ctr">
              <a:lnSpc>
                <a:spcPct val="90000"/>
              </a:lnSpc>
              <a:buNone/>
            </a:pPr>
            <a:endParaRPr lang="en-US" dirty="0" smtClean="0"/>
          </a:p>
          <a:p>
            <a:pPr algn="ctr">
              <a:buNone/>
            </a:pPr>
            <a:r>
              <a:rPr lang="en-US" dirty="0" smtClean="0"/>
              <a:t>CaCO</a:t>
            </a:r>
            <a:r>
              <a:rPr lang="en-US" baseline="-25000" dirty="0" smtClean="0"/>
              <a:t>3</a:t>
            </a:r>
            <a:r>
              <a:rPr lang="en-US" dirty="0" smtClean="0"/>
              <a:t>  </a:t>
            </a:r>
            <a:r>
              <a:rPr lang="en-US" dirty="0" smtClean="0">
                <a:sym typeface="Symbol"/>
              </a:rPr>
              <a:t></a:t>
            </a:r>
            <a:r>
              <a:rPr lang="en-US" dirty="0" smtClean="0"/>
              <a:t>  </a:t>
            </a:r>
            <a:r>
              <a:rPr lang="en-US" dirty="0" err="1" smtClean="0"/>
              <a:t>CaO</a:t>
            </a:r>
            <a:r>
              <a:rPr lang="en-US" dirty="0" smtClean="0"/>
              <a:t>  +  CO</a:t>
            </a:r>
            <a:r>
              <a:rPr lang="en-US" baseline="-25000" dirty="0" smtClean="0"/>
              <a:t>2</a:t>
            </a:r>
            <a:r>
              <a:rPr lang="en-US" dirty="0" smtClean="0"/>
              <a:t> </a:t>
            </a:r>
          </a:p>
          <a:p>
            <a:pPr algn="ctr">
              <a:buNone/>
            </a:pPr>
            <a:r>
              <a:rPr lang="en-US" dirty="0" err="1" smtClean="0"/>
              <a:t>CaO</a:t>
            </a:r>
            <a:r>
              <a:rPr lang="en-US" dirty="0" smtClean="0"/>
              <a:t>  +  SO</a:t>
            </a:r>
            <a:r>
              <a:rPr lang="en-US" baseline="-25000" dirty="0" smtClean="0"/>
              <a:t>2</a:t>
            </a:r>
            <a:r>
              <a:rPr lang="en-US" dirty="0" smtClean="0"/>
              <a:t>  </a:t>
            </a:r>
            <a:r>
              <a:rPr lang="en-US" dirty="0" smtClean="0">
                <a:sym typeface="Symbol"/>
              </a:rPr>
              <a:t></a:t>
            </a:r>
            <a:r>
              <a:rPr lang="en-US" dirty="0" smtClean="0"/>
              <a:t>  CaSO</a:t>
            </a:r>
            <a:r>
              <a:rPr lang="en-US" sz="2200" baseline="-25000" dirty="0" smtClean="0"/>
              <a:t>3</a:t>
            </a:r>
            <a:r>
              <a:rPr lang="en-US" sz="2200" dirty="0" smtClean="0"/>
              <a:t> </a:t>
            </a:r>
            <a:endParaRPr lang="en-IE" dirty="0" smtClean="0"/>
          </a:p>
          <a:p>
            <a:endParaRPr lang="en-IE" dirty="0" smtClean="0"/>
          </a:p>
          <a:p>
            <a:endParaRPr lang="en-IE" dirty="0"/>
          </a:p>
        </p:txBody>
      </p:sp>
      <p:sp>
        <p:nvSpPr>
          <p:cNvPr id="4" name="Slide Number Placeholder 3"/>
          <p:cNvSpPr>
            <a:spLocks noGrp="1"/>
          </p:cNvSpPr>
          <p:nvPr>
            <p:ph type="sldNum" sz="quarter" idx="12"/>
          </p:nvPr>
        </p:nvSpPr>
        <p:spPr/>
        <p:txBody>
          <a:bodyPr/>
          <a:lstStyle/>
          <a:p>
            <a:fld id="{7D165B16-EEF6-4AB0-974C-9AC8B6B50DD0}" type="slidenum">
              <a:rPr lang="en-IE" smtClean="0"/>
              <a:pPr/>
              <a:t>59</a:t>
            </a:fld>
            <a:endParaRPr lang="en-IE"/>
          </a:p>
        </p:txBody>
      </p:sp>
      <p:sp>
        <p:nvSpPr>
          <p:cNvPr id="5" name="Right Arrow 4"/>
          <p:cNvSpPr/>
          <p:nvPr/>
        </p:nvSpPr>
        <p:spPr>
          <a:xfrm>
            <a:off x="4357686" y="4643446"/>
            <a:ext cx="500066"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10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10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Laboratory preparation of O</a:t>
            </a:r>
            <a:r>
              <a:rPr lang="en-IE" sz="2800" dirty="0" smtClean="0"/>
              <a:t>2</a:t>
            </a:r>
            <a:endParaRPr lang="en-IE" dirty="0"/>
          </a:p>
        </p:txBody>
      </p:sp>
      <p:sp>
        <p:nvSpPr>
          <p:cNvPr id="3" name="Content Placeholder 2"/>
          <p:cNvSpPr>
            <a:spLocks noGrp="1"/>
          </p:cNvSpPr>
          <p:nvPr>
            <p:ph idx="1"/>
          </p:nvPr>
        </p:nvSpPr>
        <p:spPr>
          <a:xfrm>
            <a:off x="500034" y="5715016"/>
            <a:ext cx="8229600" cy="752460"/>
          </a:xfrm>
        </p:spPr>
        <p:txBody>
          <a:bodyPr/>
          <a:lstStyle/>
          <a:p>
            <a:pPr algn="ctr">
              <a:buNone/>
            </a:pPr>
            <a:r>
              <a:rPr lang="en-GB" b="1" dirty="0" smtClean="0"/>
              <a:t>	H</a:t>
            </a:r>
            <a:r>
              <a:rPr lang="en-GB" b="1" baseline="-25000" dirty="0" smtClean="0"/>
              <a:t>2</a:t>
            </a:r>
            <a:r>
              <a:rPr lang="en-GB" b="1" dirty="0" smtClean="0"/>
              <a:t>O</a:t>
            </a:r>
            <a:r>
              <a:rPr lang="en-GB" b="1" baseline="-25000" dirty="0" smtClean="0"/>
              <a:t>2</a:t>
            </a:r>
            <a:r>
              <a:rPr lang="en-GB" b="1" dirty="0" smtClean="0"/>
              <a:t>  ------   H</a:t>
            </a:r>
            <a:r>
              <a:rPr lang="en-GB" b="1" baseline="-25000" dirty="0" smtClean="0"/>
              <a:t>2</a:t>
            </a:r>
            <a:r>
              <a:rPr lang="en-GB" b="1" dirty="0" smtClean="0"/>
              <a:t>O   + ½ O</a:t>
            </a:r>
            <a:r>
              <a:rPr lang="en-GB" b="1" baseline="-25000" dirty="0" smtClean="0"/>
              <a:t>2</a:t>
            </a:r>
            <a:endParaRPr lang="en-IE" dirty="0"/>
          </a:p>
        </p:txBody>
      </p:sp>
      <p:sp>
        <p:nvSpPr>
          <p:cNvPr id="4" name="Slide Number Placeholder 3"/>
          <p:cNvSpPr>
            <a:spLocks noGrp="1"/>
          </p:cNvSpPr>
          <p:nvPr>
            <p:ph type="sldNum" sz="quarter" idx="12"/>
          </p:nvPr>
        </p:nvSpPr>
        <p:spPr/>
        <p:txBody>
          <a:bodyPr/>
          <a:lstStyle/>
          <a:p>
            <a:fld id="{7D165B16-EEF6-4AB0-974C-9AC8B6B50DD0}" type="slidenum">
              <a:rPr lang="en-IE" smtClean="0"/>
              <a:pPr/>
              <a:t>6</a:t>
            </a:fld>
            <a:endParaRPr lang="en-IE"/>
          </a:p>
        </p:txBody>
      </p:sp>
      <p:pic>
        <p:nvPicPr>
          <p:cNvPr id="5" name="Picture 4" descr="LCA7"/>
          <p:cNvPicPr/>
          <p:nvPr/>
        </p:nvPicPr>
        <p:blipFill>
          <a:blip r:embed="rId3" cstate="print"/>
          <a:srcRect l="37148" t="3351" b="73233"/>
          <a:stretch>
            <a:fillRect/>
          </a:stretch>
        </p:blipFill>
        <p:spPr bwMode="auto">
          <a:xfrm>
            <a:off x="1214414" y="1928802"/>
            <a:ext cx="6500858" cy="3643338"/>
          </a:xfrm>
          <a:prstGeom prst="rect">
            <a:avLst/>
          </a:prstGeom>
          <a:noFill/>
        </p:spPr>
      </p:pic>
      <p:sp>
        <p:nvSpPr>
          <p:cNvPr id="6" name="Right Arrow 5"/>
          <p:cNvSpPr/>
          <p:nvPr/>
        </p:nvSpPr>
        <p:spPr>
          <a:xfrm>
            <a:off x="3857620" y="5929330"/>
            <a:ext cx="785818"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1B.5 The Ozone Layer</a:t>
            </a:r>
            <a:endParaRPr lang="en-IE" dirty="0"/>
          </a:p>
        </p:txBody>
      </p:sp>
      <p:sp>
        <p:nvSpPr>
          <p:cNvPr id="4" name="Slide Number Placeholder 3"/>
          <p:cNvSpPr>
            <a:spLocks noGrp="1"/>
          </p:cNvSpPr>
          <p:nvPr>
            <p:ph type="sldNum" sz="quarter" idx="12"/>
          </p:nvPr>
        </p:nvSpPr>
        <p:spPr/>
        <p:txBody>
          <a:bodyPr/>
          <a:lstStyle/>
          <a:p>
            <a:fld id="{7D165B16-EEF6-4AB0-974C-9AC8B6B50DD0}" type="slidenum">
              <a:rPr lang="en-IE" smtClean="0"/>
              <a:pPr/>
              <a:t>60</a:t>
            </a:fld>
            <a:endParaRPr lang="en-IE"/>
          </a:p>
        </p:txBody>
      </p:sp>
      <p:pic>
        <p:nvPicPr>
          <p:cNvPr id="6" name="Picture 1" descr="http://www.dnr.state.wi.us/org/caer/ce/eek/earth/air/images/erthhole.gif"/>
          <p:cNvPicPr>
            <a:picLocks noChangeAspect="1" noChangeArrowheads="1"/>
          </p:cNvPicPr>
          <p:nvPr/>
        </p:nvPicPr>
        <p:blipFill>
          <a:blip r:embed="rId3" r:link="rId4" cstate="print"/>
          <a:srcRect/>
          <a:stretch>
            <a:fillRect/>
          </a:stretch>
        </p:blipFill>
        <p:spPr bwMode="auto">
          <a:xfrm>
            <a:off x="1785918" y="2357430"/>
            <a:ext cx="5754432" cy="36433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Ozone O</a:t>
            </a:r>
            <a:r>
              <a:rPr lang="en-IE" sz="3200" dirty="0" smtClean="0"/>
              <a:t>3</a:t>
            </a:r>
            <a:endParaRPr lang="en-IE" dirty="0"/>
          </a:p>
        </p:txBody>
      </p:sp>
      <p:sp>
        <p:nvSpPr>
          <p:cNvPr id="3" name="Content Placeholder 2"/>
          <p:cNvSpPr>
            <a:spLocks noGrp="1"/>
          </p:cNvSpPr>
          <p:nvPr>
            <p:ph idx="1"/>
          </p:nvPr>
        </p:nvSpPr>
        <p:spPr>
          <a:xfrm>
            <a:off x="214282" y="3000372"/>
            <a:ext cx="8715436" cy="3681418"/>
          </a:xfrm>
        </p:spPr>
        <p:txBody>
          <a:bodyPr/>
          <a:lstStyle/>
          <a:p>
            <a:pPr>
              <a:lnSpc>
                <a:spcPct val="120000"/>
              </a:lnSpc>
            </a:pPr>
            <a:r>
              <a:rPr lang="en-GB" sz="2200" dirty="0" smtClean="0"/>
              <a:t>It is a pale blue gas, which condenses to a deep blue liquid. </a:t>
            </a:r>
          </a:p>
          <a:p>
            <a:pPr>
              <a:lnSpc>
                <a:spcPct val="120000"/>
              </a:lnSpc>
            </a:pPr>
            <a:r>
              <a:rPr lang="en-GB" sz="2200" dirty="0" smtClean="0"/>
              <a:t>It is found in the upper atmosphere (</a:t>
            </a:r>
            <a:r>
              <a:rPr lang="en-GB" sz="2200" b="1" u="sng" dirty="0" smtClean="0"/>
              <a:t>stratosphere</a:t>
            </a:r>
            <a:r>
              <a:rPr lang="en-GB" sz="2200" dirty="0" smtClean="0"/>
              <a:t>) where it </a:t>
            </a:r>
            <a:r>
              <a:rPr lang="en-GB" sz="2200" u="sng" dirty="0" smtClean="0"/>
              <a:t>absorbs the harmful UV radiation</a:t>
            </a:r>
            <a:r>
              <a:rPr lang="en-GB" sz="2200" dirty="0" smtClean="0"/>
              <a:t> from the Sun, which can cause </a:t>
            </a:r>
            <a:r>
              <a:rPr lang="en-GB" sz="2200" u="sng" dirty="0" smtClean="0"/>
              <a:t>skin cancer</a:t>
            </a:r>
            <a:r>
              <a:rPr lang="en-GB" sz="2200" dirty="0" smtClean="0"/>
              <a:t>. </a:t>
            </a:r>
          </a:p>
          <a:p>
            <a:pPr>
              <a:lnSpc>
                <a:spcPct val="120000"/>
              </a:lnSpc>
            </a:pPr>
            <a:r>
              <a:rPr lang="en-GB" sz="2200" dirty="0" smtClean="0"/>
              <a:t>It’s also possible to get a sharp smell of ozone near photocopiers, where electricity passes through the air.</a:t>
            </a:r>
          </a:p>
          <a:p>
            <a:pPr>
              <a:lnSpc>
                <a:spcPct val="120000"/>
              </a:lnSpc>
            </a:pPr>
            <a:r>
              <a:rPr lang="en-GB" sz="2200" dirty="0" smtClean="0"/>
              <a:t>In the lower atmosphere it can be detrimental to health </a:t>
            </a:r>
            <a:r>
              <a:rPr lang="en-GB" sz="2400" dirty="0" smtClean="0"/>
              <a:t>aggravating</a:t>
            </a:r>
            <a:r>
              <a:rPr lang="en-IE" sz="2400" dirty="0" smtClean="0"/>
              <a:t> </a:t>
            </a:r>
            <a:r>
              <a:rPr lang="en-GB" sz="2200" dirty="0" smtClean="0"/>
              <a:t>asthma and bronchitis. </a:t>
            </a:r>
            <a:endParaRPr lang="en-IE" sz="2200" dirty="0" smtClean="0"/>
          </a:p>
          <a:p>
            <a:endParaRPr lang="en-IE" dirty="0"/>
          </a:p>
        </p:txBody>
      </p:sp>
      <p:sp>
        <p:nvSpPr>
          <p:cNvPr id="4" name="Slide Number Placeholder 3"/>
          <p:cNvSpPr>
            <a:spLocks noGrp="1"/>
          </p:cNvSpPr>
          <p:nvPr>
            <p:ph type="sldNum" sz="quarter" idx="12"/>
          </p:nvPr>
        </p:nvSpPr>
        <p:spPr/>
        <p:txBody>
          <a:bodyPr/>
          <a:lstStyle/>
          <a:p>
            <a:fld id="{7D165B16-EEF6-4AB0-974C-9AC8B6B50DD0}" type="slidenum">
              <a:rPr lang="en-IE" smtClean="0"/>
              <a:pPr/>
              <a:t>61</a:t>
            </a:fld>
            <a:endParaRPr lang="en-IE"/>
          </a:p>
        </p:txBody>
      </p:sp>
      <p:pic>
        <p:nvPicPr>
          <p:cNvPr id="6" name="Picture 2" descr="http://www.epcc.pref.osaka.jp/apec/eng/earth/ozone_layer_depletion/image/zu_g01.gif"/>
          <p:cNvPicPr>
            <a:picLocks noChangeAspect="1" noChangeArrowheads="1"/>
          </p:cNvPicPr>
          <p:nvPr/>
        </p:nvPicPr>
        <p:blipFill>
          <a:blip r:embed="rId3" r:link="rId4" cstate="print"/>
          <a:srcRect/>
          <a:stretch>
            <a:fillRect/>
          </a:stretch>
        </p:blipFill>
        <p:spPr bwMode="auto">
          <a:xfrm>
            <a:off x="6286512" y="-1"/>
            <a:ext cx="2857488" cy="2865219"/>
          </a:xfrm>
          <a:prstGeom prst="rect">
            <a:avLst/>
          </a:prstGeom>
          <a:noFill/>
          <a:ln w="9525">
            <a:noFill/>
            <a:miter lim="800000"/>
            <a:headEnd/>
            <a:tailEnd/>
          </a:ln>
        </p:spPr>
      </p:pic>
      <p:pic>
        <p:nvPicPr>
          <p:cNvPr id="223234" name="Picture 2" descr="http://sunshine.chpc.utah.edu/labs/atmosphere/ozone_molecule.jpg"/>
          <p:cNvPicPr>
            <a:picLocks noChangeAspect="1" noChangeArrowheads="1"/>
          </p:cNvPicPr>
          <p:nvPr/>
        </p:nvPicPr>
        <p:blipFill>
          <a:blip r:embed="rId5" cstate="print"/>
          <a:srcRect/>
          <a:stretch>
            <a:fillRect/>
          </a:stretch>
        </p:blipFill>
        <p:spPr bwMode="auto">
          <a:xfrm>
            <a:off x="3786182" y="857232"/>
            <a:ext cx="1562100" cy="15621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Formation of Ozone</a:t>
            </a:r>
            <a:endParaRPr lang="en-IE" dirty="0"/>
          </a:p>
        </p:txBody>
      </p:sp>
      <p:sp>
        <p:nvSpPr>
          <p:cNvPr id="3" name="Content Placeholder 2"/>
          <p:cNvSpPr>
            <a:spLocks noGrp="1"/>
          </p:cNvSpPr>
          <p:nvPr>
            <p:ph idx="1"/>
          </p:nvPr>
        </p:nvSpPr>
        <p:spPr/>
        <p:txBody>
          <a:bodyPr>
            <a:normAutofit/>
          </a:bodyPr>
          <a:lstStyle/>
          <a:p>
            <a:r>
              <a:rPr lang="en-GB" dirty="0" smtClean="0"/>
              <a:t>O3 is formed naturally in the stratosphere by the reaction between an oxygen atom and an oxygen molecule. </a:t>
            </a:r>
          </a:p>
          <a:p>
            <a:pPr algn="ctr">
              <a:buNone/>
            </a:pPr>
            <a:r>
              <a:rPr lang="en-GB" dirty="0" smtClean="0"/>
              <a:t>	</a:t>
            </a:r>
          </a:p>
          <a:p>
            <a:r>
              <a:rPr lang="en-GB" dirty="0" smtClean="0"/>
              <a:t>The oxygen atoms are formed when UV light breaks an oxygen molecule.</a:t>
            </a:r>
          </a:p>
          <a:p>
            <a:pPr lvl="1" algn="ctr">
              <a:buNone/>
            </a:pPr>
            <a:r>
              <a:rPr lang="en-GB" dirty="0" smtClean="0"/>
              <a:t>O2 		O</a:t>
            </a:r>
            <a:r>
              <a:rPr lang="en-GB" baseline="30000" dirty="0" smtClean="0">
                <a:sym typeface="Wingdings 2"/>
              </a:rPr>
              <a:t></a:t>
            </a:r>
            <a:r>
              <a:rPr lang="en-GB" dirty="0" smtClean="0"/>
              <a:t> +  O</a:t>
            </a:r>
            <a:r>
              <a:rPr lang="en-GB" baseline="30000" dirty="0" smtClean="0">
                <a:sym typeface="Wingdings 2"/>
              </a:rPr>
              <a:t></a:t>
            </a:r>
            <a:r>
              <a:rPr lang="en-GB" dirty="0" smtClean="0"/>
              <a:t> 	</a:t>
            </a:r>
          </a:p>
          <a:p>
            <a:pPr lvl="1" algn="ctr">
              <a:buNone/>
            </a:pPr>
            <a:r>
              <a:rPr lang="en-GB" dirty="0" smtClean="0"/>
              <a:t>This is an example of </a:t>
            </a:r>
            <a:r>
              <a:rPr lang="en-GB" b="1" u="sng" dirty="0" err="1" smtClean="0"/>
              <a:t>photodissociation</a:t>
            </a:r>
            <a:r>
              <a:rPr lang="en-GB" b="1" u="sng" dirty="0" smtClean="0"/>
              <a:t> </a:t>
            </a:r>
            <a:endParaRPr lang="en-IE" dirty="0" smtClean="0"/>
          </a:p>
          <a:p>
            <a:pPr lvl="1" algn="ctr">
              <a:buNone/>
            </a:pPr>
            <a:endParaRPr lang="en-IE" dirty="0" smtClean="0"/>
          </a:p>
        </p:txBody>
      </p:sp>
      <p:sp>
        <p:nvSpPr>
          <p:cNvPr id="4" name="Slide Number Placeholder 3"/>
          <p:cNvSpPr>
            <a:spLocks noGrp="1"/>
          </p:cNvSpPr>
          <p:nvPr>
            <p:ph type="sldNum" sz="quarter" idx="12"/>
          </p:nvPr>
        </p:nvSpPr>
        <p:spPr/>
        <p:txBody>
          <a:bodyPr/>
          <a:lstStyle/>
          <a:p>
            <a:fld id="{7D165B16-EEF6-4AB0-974C-9AC8B6B50DD0}" type="slidenum">
              <a:rPr lang="en-IE" smtClean="0"/>
              <a:pPr/>
              <a:t>62</a:t>
            </a:fld>
            <a:endParaRPr lang="en-IE"/>
          </a:p>
        </p:txBody>
      </p:sp>
      <p:sp>
        <p:nvSpPr>
          <p:cNvPr id="6" name="Right Arrow 5"/>
          <p:cNvSpPr/>
          <p:nvPr/>
        </p:nvSpPr>
        <p:spPr>
          <a:xfrm>
            <a:off x="3786182" y="4714884"/>
            <a:ext cx="571504"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7" name="Group 7" descr="ozone molecule"/>
          <p:cNvGrpSpPr>
            <a:grpSpLocks/>
          </p:cNvGrpSpPr>
          <p:nvPr/>
        </p:nvGrpSpPr>
        <p:grpSpPr bwMode="auto">
          <a:xfrm>
            <a:off x="7215206" y="214290"/>
            <a:ext cx="1682750" cy="1524000"/>
            <a:chOff x="73" y="61"/>
            <a:chExt cx="1060" cy="960"/>
          </a:xfrm>
        </p:grpSpPr>
        <p:pic>
          <p:nvPicPr>
            <p:cNvPr id="8" name="Picture 8" descr="03-UnFigure-17_ILL.jpg"/>
            <p:cNvPicPr>
              <a:picLocks noChangeAspect="1" noChangeArrowheads="1"/>
            </p:cNvPicPr>
            <p:nvPr/>
          </p:nvPicPr>
          <p:blipFill>
            <a:blip r:embed="rId3" cstate="print"/>
            <a:srcRect b="22760"/>
            <a:stretch>
              <a:fillRect/>
            </a:stretch>
          </p:blipFill>
          <p:spPr bwMode="auto">
            <a:xfrm>
              <a:off x="73" y="61"/>
              <a:ext cx="1060" cy="750"/>
            </a:xfrm>
            <a:prstGeom prst="rect">
              <a:avLst/>
            </a:prstGeom>
            <a:noFill/>
          </p:spPr>
        </p:pic>
        <p:sp>
          <p:nvSpPr>
            <p:cNvPr id="9" name="Text Box 9"/>
            <p:cNvSpPr txBox="1">
              <a:spLocks noChangeArrowheads="1"/>
            </p:cNvSpPr>
            <p:nvPr/>
          </p:nvSpPr>
          <p:spPr bwMode="auto">
            <a:xfrm>
              <a:off x="280" y="829"/>
              <a:ext cx="646" cy="192"/>
            </a:xfrm>
            <a:prstGeom prst="rect">
              <a:avLst/>
            </a:prstGeom>
            <a:noFill/>
            <a:ln w="9525">
              <a:noFill/>
              <a:miter lim="800000"/>
              <a:headEnd/>
              <a:tailEnd/>
            </a:ln>
            <a:effectLst/>
          </p:spPr>
          <p:txBody>
            <a:bodyPr wrap="none">
              <a:spAutoFit/>
            </a:bodyPr>
            <a:lstStyle/>
            <a:p>
              <a:r>
                <a:rPr lang="en-US" sz="1400" b="1"/>
                <a:t>Ozone, O</a:t>
              </a:r>
              <a:r>
                <a:rPr lang="en-US" sz="1400" b="1" baseline="-25000"/>
                <a:t>3</a:t>
              </a:r>
            </a:p>
          </p:txBody>
        </p:sp>
      </p:gr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Formation of Ozone</a:t>
            </a:r>
            <a:endParaRPr lang="en-IE" dirty="0"/>
          </a:p>
        </p:txBody>
      </p:sp>
      <p:sp>
        <p:nvSpPr>
          <p:cNvPr id="3" name="Content Placeholder 2"/>
          <p:cNvSpPr>
            <a:spLocks noGrp="1"/>
          </p:cNvSpPr>
          <p:nvPr>
            <p:ph idx="1"/>
          </p:nvPr>
        </p:nvSpPr>
        <p:spPr/>
        <p:txBody>
          <a:bodyPr>
            <a:normAutofit fontScale="92500"/>
          </a:bodyPr>
          <a:lstStyle/>
          <a:p>
            <a:pPr>
              <a:lnSpc>
                <a:spcPct val="150000"/>
              </a:lnSpc>
            </a:pPr>
            <a:r>
              <a:rPr lang="en-GB" dirty="0" smtClean="0"/>
              <a:t>Oxygen atoms are very reactive as each has an unpaired electron and are called free radicals. As soon as they are formed, they react with oxygen molecules to form ozone. </a:t>
            </a:r>
            <a:endParaRPr lang="en-IE" dirty="0" smtClean="0"/>
          </a:p>
          <a:p>
            <a:pPr algn="ctr">
              <a:lnSpc>
                <a:spcPct val="150000"/>
              </a:lnSpc>
              <a:buNone/>
            </a:pPr>
            <a:r>
              <a:rPr lang="en-GB" dirty="0" smtClean="0"/>
              <a:t>		O</a:t>
            </a:r>
            <a:r>
              <a:rPr lang="en-GB" baseline="30000" dirty="0" smtClean="0">
                <a:sym typeface="Wingdings 2"/>
              </a:rPr>
              <a:t></a:t>
            </a:r>
            <a:r>
              <a:rPr lang="en-GB" dirty="0" smtClean="0"/>
              <a:t>  + O2		O3</a:t>
            </a:r>
          </a:p>
          <a:p>
            <a:pPr algn="ctr">
              <a:lnSpc>
                <a:spcPct val="150000"/>
              </a:lnSpc>
              <a:buNone/>
            </a:pPr>
            <a:endParaRPr lang="en-GB" dirty="0" smtClean="0"/>
          </a:p>
          <a:p>
            <a:pPr>
              <a:lnSpc>
                <a:spcPct val="150000"/>
              </a:lnSpc>
            </a:pPr>
            <a:r>
              <a:rPr lang="en-GB" dirty="0" smtClean="0"/>
              <a:t>When O</a:t>
            </a:r>
            <a:r>
              <a:rPr lang="en-GB" baseline="-25000" dirty="0" smtClean="0"/>
              <a:t>3</a:t>
            </a:r>
            <a:r>
              <a:rPr lang="en-GB" dirty="0" smtClean="0"/>
              <a:t> absorbs UV light </a:t>
            </a:r>
            <a:r>
              <a:rPr lang="en-GB" dirty="0" err="1" smtClean="0"/>
              <a:t>photodissociation</a:t>
            </a:r>
            <a:r>
              <a:rPr lang="en-GB" dirty="0" smtClean="0"/>
              <a:t> of the ozone occurs. 		O3                  O</a:t>
            </a:r>
            <a:r>
              <a:rPr lang="en-GB" baseline="30000" dirty="0" smtClean="0">
                <a:sym typeface="Wingdings 2"/>
              </a:rPr>
              <a:t></a:t>
            </a:r>
            <a:r>
              <a:rPr lang="en-GB" dirty="0" smtClean="0"/>
              <a:t>  + O2	</a:t>
            </a:r>
            <a:endParaRPr lang="en-IE" dirty="0" smtClean="0"/>
          </a:p>
        </p:txBody>
      </p:sp>
      <p:sp>
        <p:nvSpPr>
          <p:cNvPr id="4" name="Slide Number Placeholder 3"/>
          <p:cNvSpPr>
            <a:spLocks noGrp="1"/>
          </p:cNvSpPr>
          <p:nvPr>
            <p:ph type="sldNum" sz="quarter" idx="12"/>
          </p:nvPr>
        </p:nvSpPr>
        <p:spPr/>
        <p:txBody>
          <a:bodyPr/>
          <a:lstStyle/>
          <a:p>
            <a:fld id="{7D165B16-EEF6-4AB0-974C-9AC8B6B50DD0}" type="slidenum">
              <a:rPr lang="en-IE" smtClean="0"/>
              <a:pPr/>
              <a:t>63</a:t>
            </a:fld>
            <a:endParaRPr lang="en-IE"/>
          </a:p>
        </p:txBody>
      </p:sp>
      <p:sp>
        <p:nvSpPr>
          <p:cNvPr id="5" name="Right Arrow 4"/>
          <p:cNvSpPr/>
          <p:nvPr/>
        </p:nvSpPr>
        <p:spPr>
          <a:xfrm>
            <a:off x="5072066" y="4000504"/>
            <a:ext cx="571504"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ight Arrow 5"/>
          <p:cNvSpPr/>
          <p:nvPr/>
        </p:nvSpPr>
        <p:spPr>
          <a:xfrm>
            <a:off x="4071934" y="5786454"/>
            <a:ext cx="571504"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7" name="Group 7" descr="ozone molecule"/>
          <p:cNvGrpSpPr>
            <a:grpSpLocks/>
          </p:cNvGrpSpPr>
          <p:nvPr/>
        </p:nvGrpSpPr>
        <p:grpSpPr bwMode="auto">
          <a:xfrm>
            <a:off x="7215206" y="214290"/>
            <a:ext cx="1682750" cy="1524000"/>
            <a:chOff x="73" y="61"/>
            <a:chExt cx="1060" cy="960"/>
          </a:xfrm>
        </p:grpSpPr>
        <p:pic>
          <p:nvPicPr>
            <p:cNvPr id="8" name="Picture 8" descr="03-UnFigure-17_ILL.jpg"/>
            <p:cNvPicPr>
              <a:picLocks noChangeAspect="1" noChangeArrowheads="1"/>
            </p:cNvPicPr>
            <p:nvPr/>
          </p:nvPicPr>
          <p:blipFill>
            <a:blip r:embed="rId3" cstate="print"/>
            <a:srcRect b="22760"/>
            <a:stretch>
              <a:fillRect/>
            </a:stretch>
          </p:blipFill>
          <p:spPr bwMode="auto">
            <a:xfrm>
              <a:off x="73" y="61"/>
              <a:ext cx="1060" cy="750"/>
            </a:xfrm>
            <a:prstGeom prst="rect">
              <a:avLst/>
            </a:prstGeom>
            <a:noFill/>
          </p:spPr>
        </p:pic>
        <p:sp>
          <p:nvSpPr>
            <p:cNvPr id="9" name="Text Box 9"/>
            <p:cNvSpPr txBox="1">
              <a:spLocks noChangeArrowheads="1"/>
            </p:cNvSpPr>
            <p:nvPr/>
          </p:nvSpPr>
          <p:spPr bwMode="auto">
            <a:xfrm>
              <a:off x="280" y="829"/>
              <a:ext cx="646" cy="192"/>
            </a:xfrm>
            <a:prstGeom prst="rect">
              <a:avLst/>
            </a:prstGeom>
            <a:noFill/>
            <a:ln w="9525">
              <a:noFill/>
              <a:miter lim="800000"/>
              <a:headEnd/>
              <a:tailEnd/>
            </a:ln>
            <a:effectLst/>
          </p:spPr>
          <p:txBody>
            <a:bodyPr wrap="none">
              <a:spAutoFit/>
            </a:bodyPr>
            <a:lstStyle/>
            <a:p>
              <a:r>
                <a:rPr lang="en-US" sz="1400" b="1"/>
                <a:t>Ozone, O</a:t>
              </a:r>
              <a:r>
                <a:rPr lang="en-US" sz="1400" b="1" baseline="-25000"/>
                <a:t>3</a:t>
              </a:r>
            </a:p>
          </p:txBody>
        </p:sp>
      </p:gr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Formation of Ozone</a:t>
            </a:r>
            <a:endParaRPr lang="en-IE" dirty="0"/>
          </a:p>
        </p:txBody>
      </p:sp>
      <p:sp>
        <p:nvSpPr>
          <p:cNvPr id="3" name="Content Placeholder 2"/>
          <p:cNvSpPr>
            <a:spLocks noGrp="1"/>
          </p:cNvSpPr>
          <p:nvPr>
            <p:ph idx="1"/>
          </p:nvPr>
        </p:nvSpPr>
        <p:spPr/>
        <p:txBody>
          <a:bodyPr>
            <a:normAutofit/>
          </a:bodyPr>
          <a:lstStyle/>
          <a:p>
            <a:pPr>
              <a:lnSpc>
                <a:spcPct val="150000"/>
              </a:lnSpc>
            </a:pPr>
            <a:r>
              <a:rPr lang="en-GB" dirty="0" smtClean="0"/>
              <a:t>Some of the oxygen atoms destroy ozone molecules forming oxygen molecules, which are then broken down by UV light to form more oxygen atoms, which lead to the production of more ozone.</a:t>
            </a:r>
            <a:endParaRPr lang="en-IE" dirty="0" smtClean="0"/>
          </a:p>
          <a:p>
            <a:pPr algn="ctr">
              <a:buNone/>
            </a:pPr>
            <a:r>
              <a:rPr lang="en-GB" dirty="0" smtClean="0"/>
              <a:t>O</a:t>
            </a:r>
            <a:r>
              <a:rPr lang="en-GB" baseline="30000" dirty="0" smtClean="0">
                <a:sym typeface="Wingdings 2"/>
              </a:rPr>
              <a:t></a:t>
            </a:r>
            <a:r>
              <a:rPr lang="en-GB" dirty="0" smtClean="0"/>
              <a:t> + O3  	  </a:t>
            </a:r>
            <a:r>
              <a:rPr lang="en-GB" sz="4000" dirty="0" smtClean="0"/>
              <a:t>2</a:t>
            </a:r>
            <a:r>
              <a:rPr lang="en-GB" dirty="0" smtClean="0"/>
              <a:t>O2</a:t>
            </a:r>
            <a:endParaRPr lang="en-IE" dirty="0" smtClean="0"/>
          </a:p>
          <a:p>
            <a:pPr>
              <a:buNone/>
            </a:pPr>
            <a:endParaRPr lang="en-IE" dirty="0" smtClean="0"/>
          </a:p>
          <a:p>
            <a:r>
              <a:rPr lang="en-GB" dirty="0" smtClean="0"/>
              <a:t>So ozone is being made and destroyed all the time!</a:t>
            </a:r>
            <a:endParaRPr lang="en-IE" dirty="0"/>
          </a:p>
        </p:txBody>
      </p:sp>
      <p:sp>
        <p:nvSpPr>
          <p:cNvPr id="4" name="Slide Number Placeholder 3"/>
          <p:cNvSpPr>
            <a:spLocks noGrp="1"/>
          </p:cNvSpPr>
          <p:nvPr>
            <p:ph type="sldNum" sz="quarter" idx="12"/>
          </p:nvPr>
        </p:nvSpPr>
        <p:spPr/>
        <p:txBody>
          <a:bodyPr/>
          <a:lstStyle/>
          <a:p>
            <a:fld id="{7D165B16-EEF6-4AB0-974C-9AC8B6B50DD0}" type="slidenum">
              <a:rPr lang="en-IE" smtClean="0"/>
              <a:pPr/>
              <a:t>64</a:t>
            </a:fld>
            <a:endParaRPr lang="en-IE"/>
          </a:p>
        </p:txBody>
      </p:sp>
      <p:sp>
        <p:nvSpPr>
          <p:cNvPr id="5" name="Right Arrow 4"/>
          <p:cNvSpPr/>
          <p:nvPr/>
        </p:nvSpPr>
        <p:spPr>
          <a:xfrm flipV="1">
            <a:off x="4500562" y="4857760"/>
            <a:ext cx="571504"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6" name="Group 7" descr="ozone molecule"/>
          <p:cNvGrpSpPr>
            <a:grpSpLocks/>
          </p:cNvGrpSpPr>
          <p:nvPr/>
        </p:nvGrpSpPr>
        <p:grpSpPr bwMode="auto">
          <a:xfrm>
            <a:off x="7215206" y="214290"/>
            <a:ext cx="1682750" cy="1524000"/>
            <a:chOff x="73" y="61"/>
            <a:chExt cx="1060" cy="960"/>
          </a:xfrm>
        </p:grpSpPr>
        <p:pic>
          <p:nvPicPr>
            <p:cNvPr id="7" name="Picture 8" descr="03-UnFigure-17_ILL.jpg"/>
            <p:cNvPicPr>
              <a:picLocks noChangeAspect="1" noChangeArrowheads="1"/>
            </p:cNvPicPr>
            <p:nvPr/>
          </p:nvPicPr>
          <p:blipFill>
            <a:blip r:embed="rId3" cstate="print"/>
            <a:srcRect b="22760"/>
            <a:stretch>
              <a:fillRect/>
            </a:stretch>
          </p:blipFill>
          <p:spPr bwMode="auto">
            <a:xfrm>
              <a:off x="73" y="61"/>
              <a:ext cx="1060" cy="750"/>
            </a:xfrm>
            <a:prstGeom prst="rect">
              <a:avLst/>
            </a:prstGeom>
            <a:noFill/>
          </p:spPr>
        </p:pic>
        <p:sp>
          <p:nvSpPr>
            <p:cNvPr id="8" name="Text Box 9"/>
            <p:cNvSpPr txBox="1">
              <a:spLocks noChangeArrowheads="1"/>
            </p:cNvSpPr>
            <p:nvPr/>
          </p:nvSpPr>
          <p:spPr bwMode="auto">
            <a:xfrm>
              <a:off x="280" y="829"/>
              <a:ext cx="646" cy="192"/>
            </a:xfrm>
            <a:prstGeom prst="rect">
              <a:avLst/>
            </a:prstGeom>
            <a:noFill/>
            <a:ln w="9525">
              <a:noFill/>
              <a:miter lim="800000"/>
              <a:headEnd/>
              <a:tailEnd/>
            </a:ln>
            <a:effectLst/>
          </p:spPr>
          <p:txBody>
            <a:bodyPr wrap="none">
              <a:spAutoFit/>
            </a:bodyPr>
            <a:lstStyle/>
            <a:p>
              <a:r>
                <a:rPr lang="en-US" sz="1400" b="1"/>
                <a:t>Ozone, O</a:t>
              </a:r>
              <a:r>
                <a:rPr lang="en-US" sz="1400" b="1" baseline="-25000"/>
                <a:t>3</a:t>
              </a:r>
            </a:p>
          </p:txBody>
        </p:sp>
      </p:gr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1612"/>
            <a:ext cx="8229600" cy="4752988"/>
          </a:xfrm>
        </p:spPr>
        <p:txBody>
          <a:bodyPr>
            <a:normAutofit fontScale="92500"/>
          </a:bodyPr>
          <a:lstStyle/>
          <a:p>
            <a:pPr>
              <a:lnSpc>
                <a:spcPct val="200000"/>
              </a:lnSpc>
            </a:pPr>
            <a:r>
              <a:rPr lang="en-GB" dirty="0" smtClean="0"/>
              <a:t>It was thought that there was a constant amount of ozone in the atmosphere, but in 1984, scientists discovered that the concentration over the Antarctic was decreased. This is often referred to as the ‘hole’. There is also a ‘hole’ in the ozone layer above the Arctic. It occurs there because of the unique climate there. </a:t>
            </a:r>
            <a:endParaRPr lang="en-IE" dirty="0" smtClean="0"/>
          </a:p>
          <a:p>
            <a:endParaRPr lang="en-IE" dirty="0"/>
          </a:p>
        </p:txBody>
      </p:sp>
      <p:sp>
        <p:nvSpPr>
          <p:cNvPr id="4" name="Slide Number Placeholder 3"/>
          <p:cNvSpPr>
            <a:spLocks noGrp="1"/>
          </p:cNvSpPr>
          <p:nvPr>
            <p:ph type="sldNum" sz="quarter" idx="12"/>
          </p:nvPr>
        </p:nvSpPr>
        <p:spPr/>
        <p:txBody>
          <a:bodyPr/>
          <a:lstStyle/>
          <a:p>
            <a:fld id="{7D165B16-EEF6-4AB0-974C-9AC8B6B50DD0}" type="slidenum">
              <a:rPr lang="en-IE" smtClean="0"/>
              <a:pPr/>
              <a:t>65</a:t>
            </a:fld>
            <a:endParaRPr lang="en-IE"/>
          </a:p>
        </p:txBody>
      </p:sp>
      <p:pic>
        <p:nvPicPr>
          <p:cNvPr id="5" name="Picture 1" descr="http://www.dnr.state.wi.us/org/caer/ce/eek/earth/air/images/erthhole.gif"/>
          <p:cNvPicPr>
            <a:picLocks noChangeAspect="1" noChangeArrowheads="1"/>
          </p:cNvPicPr>
          <p:nvPr/>
        </p:nvPicPr>
        <p:blipFill>
          <a:blip r:embed="rId3" r:link="rId4" cstate="print"/>
          <a:srcRect l="27312" t="21569" r="20548"/>
          <a:stretch>
            <a:fillRect/>
          </a:stretch>
        </p:blipFill>
        <p:spPr bwMode="auto">
          <a:xfrm>
            <a:off x="7343788" y="0"/>
            <a:ext cx="1800212" cy="17144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Chlorofluorocarbons</a:t>
            </a:r>
            <a:endParaRPr lang="en-IE" dirty="0"/>
          </a:p>
        </p:txBody>
      </p:sp>
      <p:sp>
        <p:nvSpPr>
          <p:cNvPr id="3" name="Content Placeholder 2"/>
          <p:cNvSpPr>
            <a:spLocks noGrp="1"/>
          </p:cNvSpPr>
          <p:nvPr>
            <p:ph idx="1"/>
          </p:nvPr>
        </p:nvSpPr>
        <p:spPr>
          <a:xfrm>
            <a:off x="142844" y="1935480"/>
            <a:ext cx="8858312" cy="4636792"/>
          </a:xfrm>
        </p:spPr>
        <p:txBody>
          <a:bodyPr>
            <a:normAutofit/>
          </a:bodyPr>
          <a:lstStyle/>
          <a:p>
            <a:pPr>
              <a:lnSpc>
                <a:spcPct val="150000"/>
              </a:lnSpc>
            </a:pPr>
            <a:r>
              <a:rPr lang="en-IE" b="1" dirty="0" smtClean="0"/>
              <a:t>Thomas </a:t>
            </a:r>
            <a:r>
              <a:rPr lang="en-IE" b="1" dirty="0" err="1" smtClean="0"/>
              <a:t>Midgley</a:t>
            </a:r>
            <a:r>
              <a:rPr lang="en-IE" b="1" dirty="0" smtClean="0"/>
              <a:t> </a:t>
            </a:r>
            <a:r>
              <a:rPr lang="en-IE" dirty="0" smtClean="0"/>
              <a:t>developed </a:t>
            </a:r>
            <a:r>
              <a:rPr lang="en-IE" b="1" u="sng" dirty="0" err="1" smtClean="0"/>
              <a:t>Freons</a:t>
            </a:r>
            <a:r>
              <a:rPr lang="en-IE" dirty="0" smtClean="0"/>
              <a:t> and Tetra Ethyl Lead.</a:t>
            </a:r>
          </a:p>
          <a:p>
            <a:pPr>
              <a:lnSpc>
                <a:spcPct val="150000"/>
              </a:lnSpc>
            </a:pPr>
            <a:r>
              <a:rPr lang="en-GB" b="1" u="sng" dirty="0" smtClean="0"/>
              <a:t>CFC’s (chlorofluorocarbons)</a:t>
            </a:r>
            <a:r>
              <a:rPr lang="en-GB" b="1" dirty="0" smtClean="0"/>
              <a:t> </a:t>
            </a:r>
            <a:r>
              <a:rPr lang="en-GB" dirty="0" smtClean="0"/>
              <a:t>are a family of compounds that contain the elements  chlorine, fluorine and carbon </a:t>
            </a:r>
            <a:r>
              <a:rPr lang="en-GB" u="sng" dirty="0" smtClean="0"/>
              <a:t>only</a:t>
            </a:r>
            <a:r>
              <a:rPr lang="en-GB" dirty="0" smtClean="0"/>
              <a:t>.</a:t>
            </a:r>
            <a:endParaRPr lang="en-IE" dirty="0"/>
          </a:p>
        </p:txBody>
      </p:sp>
      <p:sp>
        <p:nvSpPr>
          <p:cNvPr id="4" name="Slide Number Placeholder 3"/>
          <p:cNvSpPr>
            <a:spLocks noGrp="1"/>
          </p:cNvSpPr>
          <p:nvPr>
            <p:ph type="sldNum" sz="quarter" idx="12"/>
          </p:nvPr>
        </p:nvSpPr>
        <p:spPr/>
        <p:txBody>
          <a:bodyPr/>
          <a:lstStyle/>
          <a:p>
            <a:fld id="{7D165B16-EEF6-4AB0-974C-9AC8B6B50DD0}" type="slidenum">
              <a:rPr lang="en-IE" smtClean="0"/>
              <a:pPr/>
              <a:t>66</a:t>
            </a:fld>
            <a:endParaRPr lang="en-IE"/>
          </a:p>
        </p:txBody>
      </p:sp>
      <p:pic>
        <p:nvPicPr>
          <p:cNvPr id="233474" name="Picture 2" descr="http://www.globalwarmingart.com/images/thumb/7/77/Trichlorofluoromethane_Molecule_Formula.svg/175px-Trichlorofluoromethane_Molecule_Formula.svg.png"/>
          <p:cNvPicPr>
            <a:picLocks noChangeAspect="1" noChangeArrowheads="1"/>
          </p:cNvPicPr>
          <p:nvPr/>
        </p:nvPicPr>
        <p:blipFill>
          <a:blip r:embed="rId3" cstate="print"/>
          <a:srcRect/>
          <a:stretch>
            <a:fillRect/>
          </a:stretch>
        </p:blipFill>
        <p:spPr bwMode="auto">
          <a:xfrm>
            <a:off x="2500298" y="4143380"/>
            <a:ext cx="1666875" cy="1657350"/>
          </a:xfrm>
          <a:prstGeom prst="rect">
            <a:avLst/>
          </a:prstGeom>
          <a:noFill/>
        </p:spPr>
      </p:pic>
      <p:pic>
        <p:nvPicPr>
          <p:cNvPr id="219138" name="Picture 2" descr="http://www.chemistryland.com/CHM107/syllabus/ThomasMidgleyJr.jpg"/>
          <p:cNvPicPr>
            <a:picLocks noChangeAspect="1" noChangeArrowheads="1"/>
          </p:cNvPicPr>
          <p:nvPr/>
        </p:nvPicPr>
        <p:blipFill>
          <a:blip r:embed="rId4" cstate="print"/>
          <a:srcRect/>
          <a:stretch>
            <a:fillRect/>
          </a:stretch>
        </p:blipFill>
        <p:spPr bwMode="auto">
          <a:xfrm>
            <a:off x="7572396" y="0"/>
            <a:ext cx="1571604" cy="1807345"/>
          </a:xfrm>
          <a:prstGeom prst="rect">
            <a:avLst/>
          </a:prstGeom>
          <a:noFill/>
        </p:spPr>
      </p:pic>
      <p:pic>
        <p:nvPicPr>
          <p:cNvPr id="7" name="Picture 28" descr="chlorofluorocarbon molecule"/>
          <p:cNvPicPr>
            <a:picLocks noChangeAspect="1" noChangeArrowheads="1"/>
          </p:cNvPicPr>
          <p:nvPr/>
        </p:nvPicPr>
        <p:blipFill>
          <a:blip r:embed="rId5" cstate="print"/>
          <a:srcRect b="17065"/>
          <a:stretch>
            <a:fillRect/>
          </a:stretch>
        </p:blipFill>
        <p:spPr bwMode="auto">
          <a:xfrm>
            <a:off x="5357818" y="4286256"/>
            <a:ext cx="2611435" cy="2023691"/>
          </a:xfrm>
          <a:prstGeom prst="rect">
            <a:avLst/>
          </a:prstGeom>
          <a:noFill/>
        </p:spPr>
      </p:pic>
      <p:sp>
        <p:nvSpPr>
          <p:cNvPr id="8" name="Rectangle 7"/>
          <p:cNvSpPr/>
          <p:nvPr/>
        </p:nvSpPr>
        <p:spPr>
          <a:xfrm>
            <a:off x="2071670" y="5857892"/>
            <a:ext cx="2643206" cy="646331"/>
          </a:xfrm>
          <a:prstGeom prst="rect">
            <a:avLst/>
          </a:prstGeom>
        </p:spPr>
        <p:txBody>
          <a:bodyPr wrap="square">
            <a:spAutoFit/>
          </a:bodyPr>
          <a:lstStyle/>
          <a:p>
            <a:r>
              <a:rPr lang="en-US" dirty="0" err="1" smtClean="0"/>
              <a:t>Trichlorofluoromethane</a:t>
            </a:r>
            <a:endParaRPr lang="en-US" dirty="0" smtClean="0"/>
          </a:p>
          <a:p>
            <a:r>
              <a:rPr lang="en-US" dirty="0" smtClean="0"/>
              <a:t>          (Freon-11)</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785794"/>
            <a:ext cx="4357718" cy="785818"/>
          </a:xfrm>
        </p:spPr>
        <p:txBody>
          <a:bodyPr>
            <a:normAutofit fontScale="90000"/>
          </a:bodyPr>
          <a:lstStyle/>
          <a:p>
            <a:r>
              <a:rPr lang="en-IE" dirty="0" smtClean="0"/>
              <a:t>Properties CFC’s</a:t>
            </a:r>
            <a:endParaRPr lang="en-IE" dirty="0"/>
          </a:p>
        </p:txBody>
      </p:sp>
      <p:sp>
        <p:nvSpPr>
          <p:cNvPr id="3" name="Content Placeholder 2"/>
          <p:cNvSpPr>
            <a:spLocks noGrp="1"/>
          </p:cNvSpPr>
          <p:nvPr>
            <p:ph idx="1"/>
          </p:nvPr>
        </p:nvSpPr>
        <p:spPr>
          <a:xfrm>
            <a:off x="285720" y="1643050"/>
            <a:ext cx="8572560" cy="2065024"/>
          </a:xfrm>
        </p:spPr>
        <p:txBody>
          <a:bodyPr>
            <a:normAutofit fontScale="92500" lnSpcReduction="10000"/>
          </a:bodyPr>
          <a:lstStyle/>
          <a:p>
            <a:r>
              <a:rPr lang="en-GB" dirty="0" smtClean="0"/>
              <a:t>Very unreactive and stable in the lower atmosphere.</a:t>
            </a:r>
          </a:p>
          <a:p>
            <a:r>
              <a:rPr lang="en-GB" dirty="0" smtClean="0"/>
              <a:t>Long residence time/lifetime ~100 years</a:t>
            </a:r>
          </a:p>
          <a:p>
            <a:r>
              <a:rPr lang="en-GB" dirty="0" smtClean="0"/>
              <a:t>Low toxicity</a:t>
            </a:r>
          </a:p>
          <a:p>
            <a:r>
              <a:rPr lang="en-GB" dirty="0" smtClean="0"/>
              <a:t>Low boiling points</a:t>
            </a:r>
          </a:p>
          <a:p>
            <a:r>
              <a:rPr lang="en-GB" dirty="0" smtClean="0"/>
              <a:t>Low flammability</a:t>
            </a:r>
          </a:p>
          <a:p>
            <a:endParaRPr lang="en-IE" dirty="0"/>
          </a:p>
        </p:txBody>
      </p:sp>
      <p:sp>
        <p:nvSpPr>
          <p:cNvPr id="4" name="Slide Number Placeholder 3"/>
          <p:cNvSpPr>
            <a:spLocks noGrp="1"/>
          </p:cNvSpPr>
          <p:nvPr>
            <p:ph type="sldNum" sz="quarter" idx="12"/>
          </p:nvPr>
        </p:nvSpPr>
        <p:spPr/>
        <p:txBody>
          <a:bodyPr/>
          <a:lstStyle/>
          <a:p>
            <a:fld id="{7D165B16-EEF6-4AB0-974C-9AC8B6B50DD0}" type="slidenum">
              <a:rPr lang="en-IE" smtClean="0"/>
              <a:pPr/>
              <a:t>67</a:t>
            </a:fld>
            <a:endParaRPr lang="en-IE"/>
          </a:p>
        </p:txBody>
      </p:sp>
      <p:sp>
        <p:nvSpPr>
          <p:cNvPr id="6" name="Title 1"/>
          <p:cNvSpPr txBox="1">
            <a:spLocks/>
          </p:cNvSpPr>
          <p:nvPr/>
        </p:nvSpPr>
        <p:spPr>
          <a:xfrm>
            <a:off x="428596" y="3786190"/>
            <a:ext cx="4071966" cy="714380"/>
          </a:xfrm>
          <a:prstGeom prst="rect">
            <a:avLst/>
          </a:prstGeom>
        </p:spPr>
        <p:txBody>
          <a:bodyPr vert="horz" lIns="0" rIns="0" bIns="0" anchor="b">
            <a:normAutofit fontScale="9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E" sz="5000" b="0" i="0" u="none" strike="noStrike" kern="1200" cap="none" spc="0" normalizeH="0" baseline="0" noProof="0" dirty="0" smtClean="0">
                <a:ln>
                  <a:noFill/>
                </a:ln>
                <a:solidFill>
                  <a:schemeClr val="tx2"/>
                </a:solidFill>
                <a:effectLst/>
                <a:uLnTx/>
                <a:uFillTx/>
                <a:latin typeface="+mj-lt"/>
                <a:ea typeface="+mj-ea"/>
                <a:cs typeface="+mj-cs"/>
              </a:rPr>
              <a:t>Uses of CFC’s</a:t>
            </a:r>
            <a:endParaRPr kumimoji="0" lang="en-IE"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7" name="Content Placeholder 2"/>
          <p:cNvSpPr txBox="1">
            <a:spLocks/>
          </p:cNvSpPr>
          <p:nvPr/>
        </p:nvSpPr>
        <p:spPr>
          <a:xfrm>
            <a:off x="214282" y="4500570"/>
            <a:ext cx="8572560" cy="1857388"/>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GB" sz="2600" b="0" i="0" u="none" strike="noStrike" kern="1200" cap="none" spc="0" normalizeH="0" baseline="0" noProof="0" dirty="0" smtClean="0">
                <a:ln>
                  <a:noFill/>
                </a:ln>
                <a:solidFill>
                  <a:schemeClr val="tx1"/>
                </a:solidFill>
                <a:effectLst/>
                <a:uLnTx/>
                <a:uFillTx/>
                <a:latin typeface="+mn-lt"/>
                <a:ea typeface="+mn-ea"/>
                <a:cs typeface="+mn-cs"/>
              </a:rPr>
              <a:t>As refrigerants/coolants in fridges and freezers.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GB" sz="2600" b="0" i="0" u="none" strike="noStrike" kern="1200" cap="none" spc="0" normalizeH="0" baseline="0" noProof="0" dirty="0" smtClean="0">
                <a:ln>
                  <a:noFill/>
                </a:ln>
                <a:solidFill>
                  <a:schemeClr val="tx1"/>
                </a:solidFill>
                <a:effectLst/>
                <a:uLnTx/>
                <a:uFillTx/>
                <a:latin typeface="+mn-lt"/>
                <a:ea typeface="+mn-ea"/>
                <a:cs typeface="+mn-cs"/>
              </a:rPr>
              <a:t>In air conditioners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GB" sz="2600" b="0" i="0" u="none" strike="noStrike" kern="1200" cap="none" spc="0" normalizeH="0" baseline="0" noProof="0" dirty="0" smtClean="0">
                <a:ln>
                  <a:noFill/>
                </a:ln>
                <a:solidFill>
                  <a:schemeClr val="tx1"/>
                </a:solidFill>
                <a:effectLst/>
                <a:uLnTx/>
                <a:uFillTx/>
                <a:latin typeface="+mn-lt"/>
                <a:ea typeface="+mn-ea"/>
                <a:cs typeface="+mn-cs"/>
              </a:rPr>
              <a:t>In aerosol</a:t>
            </a:r>
            <a:r>
              <a:rPr kumimoji="0" lang="en-GB" sz="2600" b="0" i="0" u="none" strike="noStrike" kern="1200" cap="none" spc="0" normalizeH="0" noProof="0" dirty="0" smtClean="0">
                <a:ln>
                  <a:noFill/>
                </a:ln>
                <a:solidFill>
                  <a:schemeClr val="tx1"/>
                </a:solidFill>
                <a:effectLst/>
                <a:uLnTx/>
                <a:uFillTx/>
                <a:latin typeface="+mn-lt"/>
                <a:ea typeface="+mn-ea"/>
                <a:cs typeface="+mn-cs"/>
              </a:rPr>
              <a:t> propellants</a:t>
            </a:r>
            <a:endParaRPr kumimoji="0" lang="en-GB"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IE"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7" descr="xtuw1jmm%255B1%255D">
            <a:hlinkClick r:id="rId3"/>
          </p:cNvPr>
          <p:cNvPicPr>
            <a:picLocks noChangeAspect="1" noChangeArrowheads="1"/>
          </p:cNvPicPr>
          <p:nvPr/>
        </p:nvPicPr>
        <p:blipFill>
          <a:blip r:embed="rId4" cstate="print"/>
          <a:srcRect/>
          <a:stretch>
            <a:fillRect/>
          </a:stretch>
        </p:blipFill>
        <p:spPr bwMode="auto">
          <a:xfrm>
            <a:off x="6286512" y="2285992"/>
            <a:ext cx="2111882" cy="201771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10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fade">
                                      <p:cBhvr>
                                        <p:cTn id="37" dur="10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Effect transition="in" filter="fade">
                                      <p:cBhvr>
                                        <p:cTn id="42"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4422"/>
            <a:ext cx="8229600" cy="4500594"/>
          </a:xfrm>
        </p:spPr>
        <p:txBody>
          <a:bodyPr>
            <a:normAutofit lnSpcReduction="10000"/>
          </a:bodyPr>
          <a:lstStyle/>
          <a:p>
            <a:pPr>
              <a:lnSpc>
                <a:spcPct val="150000"/>
              </a:lnSpc>
            </a:pPr>
            <a:r>
              <a:rPr lang="en-GB" dirty="0" smtClean="0"/>
              <a:t>However  when they are transported into the upper atmosphere/ stratosphere they become very reactive as they are broken down by UV radiation. </a:t>
            </a:r>
          </a:p>
          <a:p>
            <a:pPr>
              <a:lnSpc>
                <a:spcPct val="150000"/>
              </a:lnSpc>
            </a:pPr>
            <a:endParaRPr lang="en-GB" sz="1700" dirty="0" smtClean="0"/>
          </a:p>
          <a:p>
            <a:pPr>
              <a:lnSpc>
                <a:spcPct val="150000"/>
              </a:lnSpc>
            </a:pPr>
            <a:r>
              <a:rPr lang="en-GB" dirty="0" smtClean="0"/>
              <a:t>The chlorine atoms released then attack ozone. </a:t>
            </a:r>
          </a:p>
          <a:p>
            <a:pPr>
              <a:lnSpc>
                <a:spcPct val="150000"/>
              </a:lnSpc>
            </a:pPr>
            <a:endParaRPr lang="en-GB" sz="1700" dirty="0" smtClean="0"/>
          </a:p>
          <a:p>
            <a:pPr>
              <a:lnSpc>
                <a:spcPct val="150000"/>
              </a:lnSpc>
            </a:pPr>
            <a:r>
              <a:rPr lang="en-GB" dirty="0" smtClean="0"/>
              <a:t>One single chlorine atom can destroy tens of thousands of ozone molecules.  </a:t>
            </a:r>
            <a:endParaRPr lang="en-IE" dirty="0" smtClean="0"/>
          </a:p>
          <a:p>
            <a:endParaRPr lang="en-IE" dirty="0"/>
          </a:p>
        </p:txBody>
      </p:sp>
      <p:sp>
        <p:nvSpPr>
          <p:cNvPr id="4" name="Slide Number Placeholder 3"/>
          <p:cNvSpPr>
            <a:spLocks noGrp="1"/>
          </p:cNvSpPr>
          <p:nvPr>
            <p:ph type="sldNum" sz="quarter" idx="12"/>
          </p:nvPr>
        </p:nvSpPr>
        <p:spPr/>
        <p:txBody>
          <a:bodyPr/>
          <a:lstStyle/>
          <a:p>
            <a:fld id="{7D165B16-EEF6-4AB0-974C-9AC8B6B50DD0}" type="slidenum">
              <a:rPr lang="en-IE" smtClean="0"/>
              <a:pPr/>
              <a:t>68</a:t>
            </a:fld>
            <a:endParaRPr lang="en-IE"/>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32" y="704088"/>
            <a:ext cx="5143536" cy="581772"/>
          </a:xfrm>
        </p:spPr>
        <p:txBody>
          <a:bodyPr>
            <a:normAutofit fontScale="90000"/>
          </a:bodyPr>
          <a:lstStyle/>
          <a:p>
            <a:pPr algn="ctr"/>
            <a:r>
              <a:rPr lang="en-US" dirty="0" smtClean="0"/>
              <a:t>‘Ozone Hole’</a:t>
            </a:r>
            <a:endParaRPr lang="en-IE" dirty="0"/>
          </a:p>
        </p:txBody>
      </p:sp>
      <p:sp>
        <p:nvSpPr>
          <p:cNvPr id="3" name="Slide Number Placeholder 2"/>
          <p:cNvSpPr>
            <a:spLocks noGrp="1"/>
          </p:cNvSpPr>
          <p:nvPr>
            <p:ph type="sldNum" sz="quarter" idx="12"/>
          </p:nvPr>
        </p:nvSpPr>
        <p:spPr/>
        <p:txBody>
          <a:bodyPr/>
          <a:lstStyle/>
          <a:p>
            <a:fld id="{7D165B16-EEF6-4AB0-974C-9AC8B6B50DD0}" type="slidenum">
              <a:rPr lang="en-IE" smtClean="0"/>
              <a:pPr/>
              <a:t>69</a:t>
            </a:fld>
            <a:endParaRPr lang="en-IE"/>
          </a:p>
        </p:txBody>
      </p:sp>
      <p:pic>
        <p:nvPicPr>
          <p:cNvPr id="4" name="Picture 3" descr="ozone hole"/>
          <p:cNvPicPr>
            <a:picLocks noChangeAspect="1" noChangeArrowheads="1"/>
          </p:cNvPicPr>
          <p:nvPr/>
        </p:nvPicPr>
        <p:blipFill>
          <a:blip r:embed="rId3" cstate="print"/>
          <a:srcRect/>
          <a:stretch>
            <a:fillRect/>
          </a:stretch>
        </p:blipFill>
        <p:spPr bwMode="auto">
          <a:xfrm>
            <a:off x="2285984" y="1357298"/>
            <a:ext cx="4364033" cy="4812850"/>
          </a:xfrm>
          <a:prstGeom prst="rect">
            <a:avLst/>
          </a:prstGeom>
          <a:noFill/>
        </p:spPr>
      </p:pic>
      <p:sp>
        <p:nvSpPr>
          <p:cNvPr id="5" name="Text Box 4"/>
          <p:cNvSpPr txBox="1">
            <a:spLocks noChangeArrowheads="1"/>
          </p:cNvSpPr>
          <p:nvPr/>
        </p:nvSpPr>
        <p:spPr bwMode="auto">
          <a:xfrm>
            <a:off x="1219200" y="6172200"/>
            <a:ext cx="6048451" cy="461665"/>
          </a:xfrm>
          <a:prstGeom prst="rect">
            <a:avLst/>
          </a:prstGeom>
          <a:noFill/>
          <a:ln w="9525">
            <a:noFill/>
            <a:miter lim="800000"/>
            <a:headEnd/>
            <a:tailEnd/>
          </a:ln>
          <a:effectLst/>
        </p:spPr>
        <p:txBody>
          <a:bodyPr wrap="none">
            <a:spAutoFit/>
          </a:bodyPr>
          <a:lstStyle/>
          <a:p>
            <a:r>
              <a:rPr lang="en-US" sz="2400" dirty="0"/>
              <a:t>Ozone </a:t>
            </a:r>
            <a:r>
              <a:rPr lang="en-US" sz="2400"/>
              <a:t>hole </a:t>
            </a:r>
            <a:r>
              <a:rPr lang="en-US" sz="2400" smtClean="0"/>
              <a:t>increased </a:t>
            </a:r>
            <a:r>
              <a:rPr lang="en-US" sz="2400" dirty="0"/>
              <a:t>50% from 1975 - 1985</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8229600" cy="1143000"/>
          </a:xfrm>
        </p:spPr>
        <p:txBody>
          <a:bodyPr/>
          <a:lstStyle/>
          <a:p>
            <a:r>
              <a:rPr lang="en-IE" dirty="0" smtClean="0"/>
              <a:t>Manufacture of oxygen </a:t>
            </a:r>
            <a:endParaRPr lang="en-IE" dirty="0"/>
          </a:p>
        </p:txBody>
      </p:sp>
      <p:sp>
        <p:nvSpPr>
          <p:cNvPr id="3" name="Content Placeholder 2"/>
          <p:cNvSpPr>
            <a:spLocks noGrp="1"/>
          </p:cNvSpPr>
          <p:nvPr>
            <p:ph idx="1"/>
          </p:nvPr>
        </p:nvSpPr>
        <p:spPr>
          <a:xfrm>
            <a:off x="357158" y="1428736"/>
            <a:ext cx="8229600" cy="850578"/>
          </a:xfrm>
        </p:spPr>
        <p:txBody>
          <a:bodyPr/>
          <a:lstStyle/>
          <a:p>
            <a:r>
              <a:rPr lang="en-IE" u="sng" dirty="0" smtClean="0"/>
              <a:t>Liquefaction</a:t>
            </a:r>
            <a:r>
              <a:rPr lang="en-IE" dirty="0" smtClean="0"/>
              <a:t> &amp; </a:t>
            </a:r>
            <a:r>
              <a:rPr lang="en-IE" u="sng" dirty="0" smtClean="0"/>
              <a:t>Fractional Distillation of air</a:t>
            </a:r>
            <a:endParaRPr lang="en-IE" u="sng" dirty="0"/>
          </a:p>
        </p:txBody>
      </p:sp>
      <p:sp>
        <p:nvSpPr>
          <p:cNvPr id="4" name="Slide Number Placeholder 3"/>
          <p:cNvSpPr>
            <a:spLocks noGrp="1"/>
          </p:cNvSpPr>
          <p:nvPr>
            <p:ph type="sldNum" sz="quarter" idx="12"/>
          </p:nvPr>
        </p:nvSpPr>
        <p:spPr/>
        <p:txBody>
          <a:bodyPr/>
          <a:lstStyle/>
          <a:p>
            <a:fld id="{7D165B16-EEF6-4AB0-974C-9AC8B6B50DD0}" type="slidenum">
              <a:rPr lang="en-IE" smtClean="0"/>
              <a:pPr/>
              <a:t>7</a:t>
            </a:fld>
            <a:endParaRPr lang="en-IE"/>
          </a:p>
        </p:txBody>
      </p:sp>
      <p:pic>
        <p:nvPicPr>
          <p:cNvPr id="5" name="Picture 5" descr="FG21_08"/>
          <p:cNvPicPr>
            <a:picLocks noChangeAspect="1" noChangeArrowheads="1"/>
          </p:cNvPicPr>
          <p:nvPr/>
        </p:nvPicPr>
        <p:blipFill>
          <a:blip r:embed="rId3" cstate="print"/>
          <a:srcRect/>
          <a:stretch>
            <a:fillRect/>
          </a:stretch>
        </p:blipFill>
        <p:spPr bwMode="auto">
          <a:xfrm>
            <a:off x="1214414" y="2000250"/>
            <a:ext cx="6961188" cy="48577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704088"/>
            <a:ext cx="8929718" cy="867524"/>
          </a:xfrm>
        </p:spPr>
        <p:txBody>
          <a:bodyPr>
            <a:noAutofit/>
          </a:bodyPr>
          <a:lstStyle/>
          <a:p>
            <a:r>
              <a:rPr lang="en-GB" sz="4400" dirty="0" smtClean="0"/>
              <a:t>How CFC’s give rise to ozone depletion</a:t>
            </a:r>
            <a:endParaRPr lang="en-IE" sz="4400" dirty="0"/>
          </a:p>
        </p:txBody>
      </p:sp>
      <p:sp>
        <p:nvSpPr>
          <p:cNvPr id="3" name="Content Placeholder 2"/>
          <p:cNvSpPr>
            <a:spLocks noGrp="1"/>
          </p:cNvSpPr>
          <p:nvPr>
            <p:ph idx="1"/>
          </p:nvPr>
        </p:nvSpPr>
        <p:spPr/>
        <p:txBody>
          <a:bodyPr/>
          <a:lstStyle/>
          <a:p>
            <a:r>
              <a:rPr lang="en-GB" dirty="0" smtClean="0"/>
              <a:t>They are broken down by UV light in the upper atmosphere to form chlorine radicals.</a:t>
            </a:r>
          </a:p>
          <a:p>
            <a:pPr algn="ctr">
              <a:buNone/>
            </a:pPr>
            <a:r>
              <a:rPr lang="en-GB" dirty="0" smtClean="0"/>
              <a:t>CCl</a:t>
            </a:r>
            <a:r>
              <a:rPr lang="en-GB" sz="2400" baseline="-25000" dirty="0" smtClean="0"/>
              <a:t>3</a:t>
            </a:r>
            <a:r>
              <a:rPr lang="en-GB" dirty="0" smtClean="0"/>
              <a:t>F		CCl</a:t>
            </a:r>
            <a:r>
              <a:rPr lang="en-GB" baseline="-25000" dirty="0" smtClean="0"/>
              <a:t>2</a:t>
            </a:r>
            <a:r>
              <a:rPr lang="en-GB" dirty="0" smtClean="0"/>
              <a:t>F</a:t>
            </a:r>
            <a:r>
              <a:rPr lang="en-GB" baseline="30000" dirty="0" smtClean="0">
                <a:sym typeface="Wingdings 2"/>
              </a:rPr>
              <a:t></a:t>
            </a:r>
            <a:r>
              <a:rPr lang="en-GB" dirty="0" smtClean="0"/>
              <a:t> + </a:t>
            </a:r>
            <a:r>
              <a:rPr lang="en-GB" dirty="0" err="1" smtClean="0"/>
              <a:t>Cl</a:t>
            </a:r>
            <a:r>
              <a:rPr lang="en-GB" baseline="30000" dirty="0" smtClean="0">
                <a:sym typeface="Wingdings 2"/>
              </a:rPr>
              <a:t> </a:t>
            </a:r>
            <a:r>
              <a:rPr lang="en-GB" dirty="0" smtClean="0"/>
              <a:t>	</a:t>
            </a:r>
            <a:endParaRPr lang="en-IE" dirty="0" smtClean="0"/>
          </a:p>
          <a:p>
            <a:pPr lvl="0">
              <a:lnSpc>
                <a:spcPct val="200000"/>
              </a:lnSpc>
            </a:pPr>
            <a:r>
              <a:rPr lang="en-GB" dirty="0" smtClean="0"/>
              <a:t>These </a:t>
            </a:r>
            <a:r>
              <a:rPr lang="en-GB" dirty="0" err="1" smtClean="0"/>
              <a:t>Cl</a:t>
            </a:r>
            <a:r>
              <a:rPr lang="en-GB" baseline="30000" dirty="0" smtClean="0">
                <a:sym typeface="Wingdings 2"/>
              </a:rPr>
              <a:t></a:t>
            </a:r>
            <a:r>
              <a:rPr lang="en-GB" dirty="0" smtClean="0">
                <a:sym typeface="Wingdings 2"/>
              </a:rPr>
              <a:t> </a:t>
            </a:r>
            <a:r>
              <a:rPr lang="en-GB" dirty="0" smtClean="0"/>
              <a:t>attack ozone: O</a:t>
            </a:r>
            <a:r>
              <a:rPr lang="en-GB" baseline="-25000" dirty="0" smtClean="0"/>
              <a:t>3</a:t>
            </a:r>
            <a:r>
              <a:rPr lang="en-GB" dirty="0" smtClean="0">
                <a:sym typeface="Wingdings 2"/>
              </a:rPr>
              <a:t> </a:t>
            </a:r>
            <a:r>
              <a:rPr lang="en-GB" dirty="0" smtClean="0"/>
              <a:t>+  </a:t>
            </a:r>
            <a:r>
              <a:rPr lang="en-GB" dirty="0" err="1" smtClean="0"/>
              <a:t>Cl</a:t>
            </a:r>
            <a:r>
              <a:rPr lang="en-GB" baseline="30000" dirty="0" smtClean="0">
                <a:sym typeface="Wingdings 2"/>
              </a:rPr>
              <a:t></a:t>
            </a:r>
            <a:r>
              <a:rPr lang="en-GB" dirty="0" smtClean="0">
                <a:sym typeface="Wingdings 2"/>
              </a:rPr>
              <a:t> </a:t>
            </a:r>
            <a:r>
              <a:rPr lang="en-GB" dirty="0" smtClean="0"/>
              <a:t>	 </a:t>
            </a:r>
            <a:r>
              <a:rPr lang="en-GB" dirty="0" err="1" smtClean="0"/>
              <a:t>ClO</a:t>
            </a:r>
            <a:r>
              <a:rPr lang="en-GB" baseline="30000" dirty="0" smtClean="0">
                <a:sym typeface="Wingdings 2"/>
              </a:rPr>
              <a:t></a:t>
            </a:r>
            <a:r>
              <a:rPr lang="en-GB" dirty="0" smtClean="0"/>
              <a:t> +  O</a:t>
            </a:r>
            <a:r>
              <a:rPr lang="en-GB" baseline="-25000" dirty="0" smtClean="0"/>
              <a:t>2</a:t>
            </a:r>
            <a:endParaRPr lang="en-IE" dirty="0" smtClean="0"/>
          </a:p>
          <a:p>
            <a:pPr lvl="0">
              <a:lnSpc>
                <a:spcPct val="200000"/>
              </a:lnSpc>
            </a:pPr>
            <a:r>
              <a:rPr lang="en-GB" dirty="0" smtClean="0"/>
              <a:t>A chain reaction is set up.</a:t>
            </a:r>
            <a:endParaRPr lang="en-IE" dirty="0" smtClean="0"/>
          </a:p>
          <a:p>
            <a:pPr lvl="0">
              <a:lnSpc>
                <a:spcPct val="200000"/>
              </a:lnSpc>
            </a:pPr>
            <a:r>
              <a:rPr lang="en-GB" dirty="0" err="1" smtClean="0"/>
              <a:t>ClO</a:t>
            </a:r>
            <a:r>
              <a:rPr lang="en-GB" baseline="30000" dirty="0" smtClean="0">
                <a:sym typeface="Wingdings 2"/>
              </a:rPr>
              <a:t></a:t>
            </a:r>
            <a:r>
              <a:rPr lang="en-GB" baseline="30000" dirty="0" smtClean="0"/>
              <a:t> </a:t>
            </a:r>
            <a:r>
              <a:rPr lang="en-GB" dirty="0" smtClean="0"/>
              <a:t> +   O</a:t>
            </a:r>
            <a:r>
              <a:rPr lang="en-GB" baseline="30000" dirty="0" smtClean="0">
                <a:sym typeface="Wingdings 2"/>
              </a:rPr>
              <a:t></a:t>
            </a:r>
            <a:r>
              <a:rPr lang="en-GB" dirty="0" smtClean="0"/>
              <a:t> 	</a:t>
            </a:r>
            <a:r>
              <a:rPr lang="en-GB" dirty="0" err="1" smtClean="0"/>
              <a:t>Cl</a:t>
            </a:r>
            <a:r>
              <a:rPr lang="en-GB" baseline="30000" dirty="0" smtClean="0">
                <a:sym typeface="Wingdings 2"/>
              </a:rPr>
              <a:t></a:t>
            </a:r>
            <a:r>
              <a:rPr lang="en-GB" dirty="0" smtClean="0"/>
              <a:t>   +    O</a:t>
            </a:r>
            <a:r>
              <a:rPr lang="en-GB" baseline="-25000" dirty="0" smtClean="0"/>
              <a:t>2</a:t>
            </a:r>
            <a:endParaRPr lang="en-IE" dirty="0" smtClean="0"/>
          </a:p>
          <a:p>
            <a:endParaRPr lang="en-IE" dirty="0"/>
          </a:p>
        </p:txBody>
      </p:sp>
      <p:sp>
        <p:nvSpPr>
          <p:cNvPr id="4" name="Slide Number Placeholder 3"/>
          <p:cNvSpPr>
            <a:spLocks noGrp="1"/>
          </p:cNvSpPr>
          <p:nvPr>
            <p:ph type="sldNum" sz="quarter" idx="12"/>
          </p:nvPr>
        </p:nvSpPr>
        <p:spPr/>
        <p:txBody>
          <a:bodyPr/>
          <a:lstStyle/>
          <a:p>
            <a:fld id="{7D165B16-EEF6-4AB0-974C-9AC8B6B50DD0}" type="slidenum">
              <a:rPr lang="en-IE" smtClean="0"/>
              <a:pPr/>
              <a:t>70</a:t>
            </a:fld>
            <a:endParaRPr lang="en-IE"/>
          </a:p>
        </p:txBody>
      </p:sp>
      <p:sp>
        <p:nvSpPr>
          <p:cNvPr id="7" name="Right Arrow 6"/>
          <p:cNvSpPr/>
          <p:nvPr/>
        </p:nvSpPr>
        <p:spPr>
          <a:xfrm>
            <a:off x="5572132" y="3786190"/>
            <a:ext cx="357190"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ight Arrow 7"/>
          <p:cNvSpPr/>
          <p:nvPr/>
        </p:nvSpPr>
        <p:spPr>
          <a:xfrm>
            <a:off x="2643174" y="5572140"/>
            <a:ext cx="428628"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ight Arrow 8"/>
          <p:cNvSpPr/>
          <p:nvPr/>
        </p:nvSpPr>
        <p:spPr>
          <a:xfrm>
            <a:off x="4000496" y="3000372"/>
            <a:ext cx="357190"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Role of NO in destroying ozone</a:t>
            </a:r>
            <a:endParaRPr lang="en-IE" dirty="0"/>
          </a:p>
        </p:txBody>
      </p:sp>
      <p:sp>
        <p:nvSpPr>
          <p:cNvPr id="3" name="Content Placeholder 2"/>
          <p:cNvSpPr>
            <a:spLocks noGrp="1"/>
          </p:cNvSpPr>
          <p:nvPr>
            <p:ph idx="1"/>
          </p:nvPr>
        </p:nvSpPr>
        <p:spPr>
          <a:xfrm>
            <a:off x="457200" y="2214554"/>
            <a:ext cx="8229600" cy="4110046"/>
          </a:xfrm>
        </p:spPr>
        <p:txBody>
          <a:bodyPr>
            <a:normAutofit/>
          </a:bodyPr>
          <a:lstStyle/>
          <a:p>
            <a:pPr>
              <a:lnSpc>
                <a:spcPct val="150000"/>
              </a:lnSpc>
            </a:pPr>
            <a:r>
              <a:rPr lang="en-GB" b="1" u="sng" dirty="0" smtClean="0"/>
              <a:t>Nitrogen monoxide</a:t>
            </a:r>
            <a:r>
              <a:rPr lang="en-GB" dirty="0" smtClean="0"/>
              <a:t>: NO can also destroy ozone.</a:t>
            </a:r>
          </a:p>
          <a:p>
            <a:pPr algn="ctr">
              <a:lnSpc>
                <a:spcPct val="150000"/>
              </a:lnSpc>
              <a:buNone/>
            </a:pPr>
            <a:r>
              <a:rPr lang="en-GB" dirty="0" smtClean="0"/>
              <a:t>NO   +   O</a:t>
            </a:r>
            <a:r>
              <a:rPr lang="en-GB" baseline="-25000" dirty="0" smtClean="0"/>
              <a:t>3</a:t>
            </a:r>
            <a:r>
              <a:rPr lang="en-GB" dirty="0" smtClean="0"/>
              <a:t>   		  O</a:t>
            </a:r>
            <a:r>
              <a:rPr lang="en-GB" baseline="-25000" dirty="0" smtClean="0"/>
              <a:t>2</a:t>
            </a:r>
            <a:r>
              <a:rPr lang="en-GB" dirty="0" smtClean="0"/>
              <a:t>   +   NO</a:t>
            </a:r>
            <a:r>
              <a:rPr lang="en-GB" baseline="-25000" dirty="0" smtClean="0"/>
              <a:t>2</a:t>
            </a:r>
          </a:p>
          <a:p>
            <a:pPr algn="ctr">
              <a:lnSpc>
                <a:spcPct val="150000"/>
              </a:lnSpc>
              <a:buNone/>
            </a:pPr>
            <a:endParaRPr lang="en-IE" dirty="0" smtClean="0"/>
          </a:p>
          <a:p>
            <a:pPr>
              <a:lnSpc>
                <a:spcPct val="150000"/>
              </a:lnSpc>
            </a:pPr>
            <a:r>
              <a:rPr lang="en-GB" dirty="0" smtClean="0"/>
              <a:t>But chlorine radicals </a:t>
            </a:r>
            <a:r>
              <a:rPr lang="en-GB" dirty="0" err="1" smtClean="0"/>
              <a:t>Cl</a:t>
            </a:r>
            <a:r>
              <a:rPr lang="en-GB" baseline="30000" dirty="0" smtClean="0">
                <a:sym typeface="Wingdings 2"/>
              </a:rPr>
              <a:t></a:t>
            </a:r>
            <a:r>
              <a:rPr lang="en-GB" dirty="0" smtClean="0"/>
              <a:t> are the main offenders.</a:t>
            </a:r>
          </a:p>
          <a:p>
            <a:endParaRPr lang="en-IE" dirty="0" smtClean="0"/>
          </a:p>
          <a:p>
            <a:pPr>
              <a:buNone/>
            </a:pPr>
            <a:endParaRPr lang="en-IE" dirty="0" smtClean="0"/>
          </a:p>
          <a:p>
            <a:endParaRPr lang="en-IE" dirty="0"/>
          </a:p>
        </p:txBody>
      </p:sp>
      <p:sp>
        <p:nvSpPr>
          <p:cNvPr id="4" name="Slide Number Placeholder 3"/>
          <p:cNvSpPr>
            <a:spLocks noGrp="1"/>
          </p:cNvSpPr>
          <p:nvPr>
            <p:ph type="sldNum" sz="quarter" idx="12"/>
          </p:nvPr>
        </p:nvSpPr>
        <p:spPr/>
        <p:txBody>
          <a:bodyPr/>
          <a:lstStyle/>
          <a:p>
            <a:fld id="{7D165B16-EEF6-4AB0-974C-9AC8B6B50DD0}" type="slidenum">
              <a:rPr lang="en-IE" smtClean="0"/>
              <a:pPr/>
              <a:t>71</a:t>
            </a:fld>
            <a:endParaRPr lang="en-IE"/>
          </a:p>
        </p:txBody>
      </p:sp>
      <p:sp>
        <p:nvSpPr>
          <p:cNvPr id="5" name="Right Arrow 4"/>
          <p:cNvSpPr/>
          <p:nvPr/>
        </p:nvSpPr>
        <p:spPr>
          <a:xfrm>
            <a:off x="4214810" y="3214686"/>
            <a:ext cx="571504"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642918"/>
            <a:ext cx="8229600" cy="1143000"/>
          </a:xfrm>
        </p:spPr>
        <p:txBody>
          <a:bodyPr>
            <a:normAutofit fontScale="90000"/>
          </a:bodyPr>
          <a:lstStyle/>
          <a:p>
            <a:r>
              <a:rPr lang="en-IE" dirty="0" smtClean="0"/>
              <a:t>Role of Methane</a:t>
            </a:r>
            <a:r>
              <a:rPr lang="en-IE" baseline="-25000" dirty="0" smtClean="0"/>
              <a:t> </a:t>
            </a:r>
            <a:r>
              <a:rPr lang="en-IE" dirty="0" smtClean="0"/>
              <a:t>in absorbing </a:t>
            </a:r>
            <a:r>
              <a:rPr lang="en-IE" dirty="0" err="1" smtClean="0"/>
              <a:t>Cl</a:t>
            </a:r>
            <a:r>
              <a:rPr lang="en-GB" baseline="30000" dirty="0" smtClean="0">
                <a:sym typeface="Wingdings 2"/>
              </a:rPr>
              <a:t></a:t>
            </a:r>
            <a:endParaRPr lang="en-IE" baseline="-25000" dirty="0"/>
          </a:p>
        </p:txBody>
      </p:sp>
      <p:sp>
        <p:nvSpPr>
          <p:cNvPr id="3" name="Content Placeholder 2"/>
          <p:cNvSpPr>
            <a:spLocks noGrp="1"/>
          </p:cNvSpPr>
          <p:nvPr>
            <p:ph idx="1"/>
          </p:nvPr>
        </p:nvSpPr>
        <p:spPr>
          <a:xfrm>
            <a:off x="457200" y="2285992"/>
            <a:ext cx="8229600" cy="4038608"/>
          </a:xfrm>
        </p:spPr>
        <p:txBody>
          <a:bodyPr>
            <a:normAutofit/>
          </a:bodyPr>
          <a:lstStyle/>
          <a:p>
            <a:pPr>
              <a:lnSpc>
                <a:spcPct val="200000"/>
              </a:lnSpc>
              <a:buNone/>
            </a:pPr>
            <a:r>
              <a:rPr lang="en-GB" dirty="0" smtClean="0"/>
              <a:t>Although methane is a greenhouse gas it helps slow down the rate of ozone depletion by removing </a:t>
            </a:r>
            <a:r>
              <a:rPr lang="en-GB" dirty="0" err="1" smtClean="0"/>
              <a:t>Cl</a:t>
            </a:r>
            <a:r>
              <a:rPr lang="en-GB" baseline="30000" dirty="0" smtClean="0">
                <a:sym typeface="Wingdings 2"/>
              </a:rPr>
              <a:t></a:t>
            </a:r>
            <a:r>
              <a:rPr lang="en-GB" dirty="0" smtClean="0"/>
              <a:t> </a:t>
            </a:r>
          </a:p>
          <a:p>
            <a:pPr>
              <a:lnSpc>
                <a:spcPct val="200000"/>
              </a:lnSpc>
              <a:buNone/>
            </a:pPr>
            <a:endParaRPr lang="en-IE" sz="1200" dirty="0" smtClean="0"/>
          </a:p>
          <a:p>
            <a:pPr algn="ctr">
              <a:lnSpc>
                <a:spcPct val="200000"/>
              </a:lnSpc>
              <a:buNone/>
            </a:pPr>
            <a:r>
              <a:rPr lang="en-GB" dirty="0" smtClean="0"/>
              <a:t>CH</a:t>
            </a:r>
            <a:r>
              <a:rPr lang="en-GB" baseline="-25000" dirty="0" smtClean="0"/>
              <a:t>4</a:t>
            </a:r>
            <a:r>
              <a:rPr lang="en-GB" dirty="0" smtClean="0"/>
              <a:t>   +   </a:t>
            </a:r>
            <a:r>
              <a:rPr lang="en-GB" dirty="0" err="1" smtClean="0"/>
              <a:t>Cl</a:t>
            </a:r>
            <a:r>
              <a:rPr lang="en-GB" baseline="30000" dirty="0" smtClean="0">
                <a:sym typeface="Wingdings 2"/>
              </a:rPr>
              <a:t></a:t>
            </a:r>
            <a:r>
              <a:rPr lang="en-GB" dirty="0" smtClean="0"/>
              <a:t>   	 </a:t>
            </a:r>
            <a:r>
              <a:rPr lang="en-GB" baseline="30000" dirty="0" smtClean="0">
                <a:sym typeface="Wingdings 2"/>
              </a:rPr>
              <a:t></a:t>
            </a:r>
            <a:r>
              <a:rPr lang="en-GB" dirty="0" smtClean="0"/>
              <a:t>CH</a:t>
            </a:r>
            <a:r>
              <a:rPr lang="en-GB" baseline="-25000" dirty="0" smtClean="0"/>
              <a:t>3</a:t>
            </a:r>
            <a:r>
              <a:rPr lang="en-GB" dirty="0" smtClean="0"/>
              <a:t>    +    </a:t>
            </a:r>
            <a:r>
              <a:rPr lang="en-GB" dirty="0" err="1" smtClean="0"/>
              <a:t>HCl</a:t>
            </a:r>
            <a:endParaRPr lang="en-IE" dirty="0" smtClean="0"/>
          </a:p>
          <a:p>
            <a:pPr>
              <a:lnSpc>
                <a:spcPct val="200000"/>
              </a:lnSpc>
              <a:buNone/>
            </a:pPr>
            <a:r>
              <a:rPr lang="en-GB" dirty="0" smtClean="0"/>
              <a:t>					</a:t>
            </a:r>
            <a:endParaRPr lang="en-IE" dirty="0" smtClean="0"/>
          </a:p>
          <a:p>
            <a:pPr>
              <a:buNone/>
            </a:pPr>
            <a:endParaRPr lang="en-IE" dirty="0" smtClean="0"/>
          </a:p>
          <a:p>
            <a:endParaRPr lang="en-IE" dirty="0"/>
          </a:p>
        </p:txBody>
      </p:sp>
      <p:sp>
        <p:nvSpPr>
          <p:cNvPr id="4" name="Slide Number Placeholder 3"/>
          <p:cNvSpPr>
            <a:spLocks noGrp="1"/>
          </p:cNvSpPr>
          <p:nvPr>
            <p:ph type="sldNum" sz="quarter" idx="12"/>
          </p:nvPr>
        </p:nvSpPr>
        <p:spPr/>
        <p:txBody>
          <a:bodyPr/>
          <a:lstStyle/>
          <a:p>
            <a:fld id="{7D165B16-EEF6-4AB0-974C-9AC8B6B50DD0}" type="slidenum">
              <a:rPr lang="en-IE" smtClean="0"/>
              <a:pPr/>
              <a:t>72</a:t>
            </a:fld>
            <a:endParaRPr lang="en-IE"/>
          </a:p>
        </p:txBody>
      </p:sp>
      <p:sp>
        <p:nvSpPr>
          <p:cNvPr id="5" name="Right Arrow 4"/>
          <p:cNvSpPr/>
          <p:nvPr/>
        </p:nvSpPr>
        <p:spPr>
          <a:xfrm>
            <a:off x="4143372" y="4857760"/>
            <a:ext cx="571504"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CFC substitutes</a:t>
            </a:r>
            <a:endParaRPr lang="en-IE" dirty="0"/>
          </a:p>
        </p:txBody>
      </p:sp>
      <p:sp>
        <p:nvSpPr>
          <p:cNvPr id="3" name="Content Placeholder 2"/>
          <p:cNvSpPr>
            <a:spLocks noGrp="1"/>
          </p:cNvSpPr>
          <p:nvPr>
            <p:ph idx="1"/>
          </p:nvPr>
        </p:nvSpPr>
        <p:spPr>
          <a:xfrm>
            <a:off x="214282" y="1935480"/>
            <a:ext cx="8715436" cy="4389120"/>
          </a:xfrm>
        </p:spPr>
        <p:txBody>
          <a:bodyPr>
            <a:normAutofit fontScale="85000" lnSpcReduction="10000"/>
          </a:bodyPr>
          <a:lstStyle/>
          <a:p>
            <a:pPr>
              <a:lnSpc>
                <a:spcPct val="150000"/>
              </a:lnSpc>
              <a:buNone/>
            </a:pPr>
            <a:r>
              <a:rPr lang="en-GB" dirty="0" smtClean="0"/>
              <a:t> </a:t>
            </a:r>
            <a:r>
              <a:rPr lang="en-IE" dirty="0" smtClean="0"/>
              <a:t>	</a:t>
            </a:r>
            <a:r>
              <a:rPr lang="en-GB" b="1" u="sng" dirty="0" smtClean="0"/>
              <a:t>HCFC’s (</a:t>
            </a:r>
            <a:r>
              <a:rPr lang="en-GB" b="1" u="sng" dirty="0" err="1" smtClean="0"/>
              <a:t>hydrochlorofluorocarbons</a:t>
            </a:r>
            <a:r>
              <a:rPr lang="en-GB" b="1" u="sng" dirty="0" smtClean="0"/>
              <a:t>)</a:t>
            </a:r>
            <a:r>
              <a:rPr lang="en-GB" b="1" dirty="0" smtClean="0"/>
              <a:t> </a:t>
            </a:r>
            <a:r>
              <a:rPr lang="en-GB" dirty="0" smtClean="0"/>
              <a:t>are broken down by radicals naturally in the lower atmosphere and don’t reach the upper atmosphere e.g. CHClF</a:t>
            </a:r>
            <a:r>
              <a:rPr lang="en-GB" baseline="-25000" dirty="0" smtClean="0"/>
              <a:t>2</a:t>
            </a:r>
            <a:r>
              <a:rPr lang="en-GB" dirty="0" smtClean="0"/>
              <a:t> (</a:t>
            </a:r>
            <a:r>
              <a:rPr lang="en-GB" dirty="0" err="1" smtClean="0"/>
              <a:t>chlorodifluoromethane</a:t>
            </a:r>
            <a:r>
              <a:rPr lang="en-GB" dirty="0" smtClean="0"/>
              <a:t>) which is a propellant used in ‘ozone friendly’ aerosols.  </a:t>
            </a:r>
          </a:p>
          <a:p>
            <a:pPr>
              <a:lnSpc>
                <a:spcPct val="160000"/>
              </a:lnSpc>
              <a:buNone/>
            </a:pPr>
            <a:r>
              <a:rPr lang="en-GB" b="1" dirty="0" smtClean="0"/>
              <a:t>BUT</a:t>
            </a:r>
            <a:endParaRPr lang="en-IE" b="1" dirty="0" smtClean="0"/>
          </a:p>
          <a:p>
            <a:pPr marL="514350" lvl="0" indent="-514350">
              <a:lnSpc>
                <a:spcPct val="160000"/>
              </a:lnSpc>
              <a:buFont typeface="+mj-lt"/>
              <a:buAutoNum type="arabicPeriod"/>
            </a:pPr>
            <a:r>
              <a:rPr lang="en-GB" dirty="0" smtClean="0"/>
              <a:t>They do destroy some ozone.</a:t>
            </a:r>
            <a:endParaRPr lang="en-IE" dirty="0" smtClean="0"/>
          </a:p>
          <a:p>
            <a:pPr marL="514350" lvl="0" indent="-514350">
              <a:lnSpc>
                <a:spcPct val="160000"/>
              </a:lnSpc>
              <a:buFont typeface="+mj-lt"/>
              <a:buAutoNum type="arabicPeriod"/>
            </a:pPr>
            <a:r>
              <a:rPr lang="en-GB" dirty="0" smtClean="0"/>
              <a:t>They are greenhouse gases and thus contribute to global warming.</a:t>
            </a:r>
            <a:endParaRPr lang="en-IE" dirty="0" smtClean="0"/>
          </a:p>
          <a:p>
            <a:pPr marL="514350" indent="-514350">
              <a:lnSpc>
                <a:spcPct val="160000"/>
              </a:lnSpc>
              <a:buFont typeface="+mj-lt"/>
              <a:buAutoNum type="arabicPeriod"/>
            </a:pPr>
            <a:r>
              <a:rPr lang="en-GB" dirty="0" smtClean="0"/>
              <a:t>A lot of research is going into HFC’s </a:t>
            </a:r>
            <a:r>
              <a:rPr lang="en-GB" sz="2400" dirty="0" smtClean="0"/>
              <a:t>(</a:t>
            </a:r>
            <a:r>
              <a:rPr lang="en-GB" sz="2400" dirty="0" err="1" smtClean="0"/>
              <a:t>hydrofluorocarbons</a:t>
            </a:r>
            <a:r>
              <a:rPr lang="en-GB" sz="2400" dirty="0" smtClean="0"/>
              <a:t>)</a:t>
            </a:r>
            <a:endParaRPr lang="en-IE" sz="2400" dirty="0" smtClean="0"/>
          </a:p>
          <a:p>
            <a:endParaRPr lang="en-IE" dirty="0" smtClean="0"/>
          </a:p>
          <a:p>
            <a:endParaRPr lang="en-IE" dirty="0"/>
          </a:p>
        </p:txBody>
      </p:sp>
      <p:sp>
        <p:nvSpPr>
          <p:cNvPr id="4" name="Slide Number Placeholder 3"/>
          <p:cNvSpPr>
            <a:spLocks noGrp="1"/>
          </p:cNvSpPr>
          <p:nvPr>
            <p:ph type="sldNum" sz="quarter" idx="12"/>
          </p:nvPr>
        </p:nvSpPr>
        <p:spPr/>
        <p:txBody>
          <a:bodyPr/>
          <a:lstStyle/>
          <a:p>
            <a:fld id="{7D165B16-EEF6-4AB0-974C-9AC8B6B50DD0}" type="slidenum">
              <a:rPr lang="en-IE" smtClean="0"/>
              <a:pPr/>
              <a:t>73</a:t>
            </a:fld>
            <a:endParaRPr lang="en-IE"/>
          </a:p>
        </p:txBody>
      </p:sp>
      <p:pic>
        <p:nvPicPr>
          <p:cNvPr id="229378" name="Picture 2" descr="http://www.angelo.edu/faculty/kboudrea/molecule_gallery/01_alkanes/freon_22_01.gif"/>
          <p:cNvPicPr>
            <a:picLocks noChangeAspect="1" noChangeArrowheads="1"/>
          </p:cNvPicPr>
          <p:nvPr/>
        </p:nvPicPr>
        <p:blipFill>
          <a:blip r:embed="rId3" cstate="print"/>
          <a:srcRect/>
          <a:stretch>
            <a:fillRect/>
          </a:stretch>
        </p:blipFill>
        <p:spPr bwMode="auto">
          <a:xfrm>
            <a:off x="7286644" y="3286124"/>
            <a:ext cx="1592257" cy="164307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0" y="0"/>
            <a:ext cx="9144000" cy="461665"/>
          </a:xfrm>
          <a:prstGeom prst="rect">
            <a:avLst/>
          </a:prstGeom>
          <a:noFill/>
          <a:ln w="9525">
            <a:noFill/>
            <a:miter lim="800000"/>
            <a:headEnd/>
            <a:tailEnd/>
          </a:ln>
          <a:effectLst/>
        </p:spPr>
        <p:txBody>
          <a:bodyPr>
            <a:spAutoFit/>
          </a:bodyPr>
          <a:lstStyle/>
          <a:p>
            <a:pPr algn="ctr">
              <a:spcBef>
                <a:spcPct val="50000"/>
              </a:spcBef>
            </a:pPr>
            <a:r>
              <a:rPr lang="en-GB" sz="2400" dirty="0"/>
              <a:t>Manufacture of oxygen -</a:t>
            </a:r>
            <a:r>
              <a:rPr lang="en-GB" sz="2400" dirty="0" smtClean="0"/>
              <a:t> </a:t>
            </a:r>
            <a:r>
              <a:rPr lang="en-GB" sz="2400" dirty="0"/>
              <a:t>liquefaction </a:t>
            </a:r>
            <a:r>
              <a:rPr lang="en-GB" sz="2400" dirty="0" smtClean="0"/>
              <a:t>&amp; fractional </a:t>
            </a:r>
            <a:r>
              <a:rPr lang="en-GB" sz="2400" dirty="0"/>
              <a:t>distillation of air</a:t>
            </a:r>
          </a:p>
        </p:txBody>
      </p:sp>
      <p:sp>
        <p:nvSpPr>
          <p:cNvPr id="3080" name="Text Box 8"/>
          <p:cNvSpPr txBox="1">
            <a:spLocks noChangeArrowheads="1"/>
          </p:cNvSpPr>
          <p:nvPr/>
        </p:nvSpPr>
        <p:spPr bwMode="auto">
          <a:xfrm>
            <a:off x="2714612" y="1428736"/>
            <a:ext cx="3143272" cy="461665"/>
          </a:xfrm>
          <a:prstGeom prst="rect">
            <a:avLst/>
          </a:prstGeom>
          <a:noFill/>
          <a:ln w="9525">
            <a:solidFill>
              <a:schemeClr val="tx1"/>
            </a:solidFill>
            <a:miter lim="800000"/>
            <a:headEnd/>
            <a:tailEnd/>
          </a:ln>
          <a:effectLst/>
        </p:spPr>
        <p:txBody>
          <a:bodyPr wrap="square">
            <a:spAutoFit/>
          </a:bodyPr>
          <a:lstStyle/>
          <a:p>
            <a:pPr algn="ctr">
              <a:spcBef>
                <a:spcPct val="50000"/>
              </a:spcBef>
            </a:pPr>
            <a:r>
              <a:rPr lang="en-GB" sz="2400" dirty="0"/>
              <a:t>Filter removes dust</a:t>
            </a:r>
          </a:p>
        </p:txBody>
      </p:sp>
      <p:sp>
        <p:nvSpPr>
          <p:cNvPr id="3082" name="Text Box 10"/>
          <p:cNvSpPr txBox="1">
            <a:spLocks noChangeArrowheads="1"/>
          </p:cNvSpPr>
          <p:nvPr/>
        </p:nvSpPr>
        <p:spPr bwMode="auto">
          <a:xfrm>
            <a:off x="2285984" y="2214554"/>
            <a:ext cx="4286280" cy="461665"/>
          </a:xfrm>
          <a:prstGeom prst="rect">
            <a:avLst/>
          </a:prstGeom>
          <a:noFill/>
          <a:ln w="9525">
            <a:solidFill>
              <a:schemeClr val="tx1"/>
            </a:solidFill>
            <a:miter lim="800000"/>
            <a:headEnd/>
            <a:tailEnd/>
          </a:ln>
          <a:effectLst/>
        </p:spPr>
        <p:txBody>
          <a:bodyPr wrap="square">
            <a:spAutoFit/>
          </a:bodyPr>
          <a:lstStyle/>
          <a:p>
            <a:pPr algn="ctr">
              <a:spcBef>
                <a:spcPct val="50000"/>
              </a:spcBef>
            </a:pPr>
            <a:r>
              <a:rPr lang="en-GB" sz="2400" dirty="0"/>
              <a:t>CO</a:t>
            </a:r>
            <a:r>
              <a:rPr lang="en-GB" sz="2400" baseline="-25000" dirty="0"/>
              <a:t>2</a:t>
            </a:r>
            <a:r>
              <a:rPr lang="en-GB" sz="2400" dirty="0"/>
              <a:t> removed by </a:t>
            </a:r>
            <a:r>
              <a:rPr lang="en-GB" sz="2400" dirty="0" err="1"/>
              <a:t>NaOH</a:t>
            </a:r>
            <a:endParaRPr lang="en-GB" sz="2400" dirty="0"/>
          </a:p>
        </p:txBody>
      </p:sp>
      <p:sp>
        <p:nvSpPr>
          <p:cNvPr id="3083" name="Text Box 11"/>
          <p:cNvSpPr txBox="1">
            <a:spLocks noChangeArrowheads="1"/>
          </p:cNvSpPr>
          <p:nvPr/>
        </p:nvSpPr>
        <p:spPr bwMode="auto">
          <a:xfrm>
            <a:off x="1500166" y="3000372"/>
            <a:ext cx="5500726" cy="461665"/>
          </a:xfrm>
          <a:prstGeom prst="rect">
            <a:avLst/>
          </a:prstGeom>
          <a:noFill/>
          <a:ln w="9525">
            <a:solidFill>
              <a:schemeClr val="tx1"/>
            </a:solidFill>
            <a:miter lim="800000"/>
            <a:headEnd/>
            <a:tailEnd/>
          </a:ln>
          <a:effectLst/>
        </p:spPr>
        <p:txBody>
          <a:bodyPr wrap="square">
            <a:spAutoFit/>
          </a:bodyPr>
          <a:lstStyle/>
          <a:p>
            <a:pPr algn="ctr">
              <a:spcBef>
                <a:spcPct val="50000"/>
              </a:spcBef>
            </a:pPr>
            <a:r>
              <a:rPr lang="en-GB" sz="2400" dirty="0"/>
              <a:t>H</a:t>
            </a:r>
            <a:r>
              <a:rPr lang="en-GB" sz="2400" baseline="-25000" dirty="0"/>
              <a:t>2</a:t>
            </a:r>
            <a:r>
              <a:rPr lang="en-GB" sz="2400" dirty="0"/>
              <a:t>O removed by silica in drying tower</a:t>
            </a:r>
          </a:p>
        </p:txBody>
      </p:sp>
      <p:sp>
        <p:nvSpPr>
          <p:cNvPr id="3086" name="Text Box 14"/>
          <p:cNvSpPr txBox="1">
            <a:spLocks noChangeArrowheads="1"/>
          </p:cNvSpPr>
          <p:nvPr/>
        </p:nvSpPr>
        <p:spPr bwMode="auto">
          <a:xfrm>
            <a:off x="928662" y="3752850"/>
            <a:ext cx="7072361" cy="461665"/>
          </a:xfrm>
          <a:prstGeom prst="rect">
            <a:avLst/>
          </a:prstGeom>
          <a:noFill/>
          <a:ln w="9525">
            <a:solidFill>
              <a:schemeClr val="tx1"/>
            </a:solidFill>
            <a:miter lim="800000"/>
            <a:headEnd/>
            <a:tailEnd/>
          </a:ln>
          <a:effectLst/>
        </p:spPr>
        <p:txBody>
          <a:bodyPr wrap="square">
            <a:spAutoFit/>
          </a:bodyPr>
          <a:lstStyle/>
          <a:p>
            <a:pPr>
              <a:spcBef>
                <a:spcPct val="50000"/>
              </a:spcBef>
            </a:pPr>
            <a:r>
              <a:rPr lang="en-GB" sz="2400" dirty="0"/>
              <a:t>N</a:t>
            </a:r>
            <a:r>
              <a:rPr lang="en-GB" sz="2400" baseline="-25000" dirty="0"/>
              <a:t>2</a:t>
            </a:r>
            <a:r>
              <a:rPr lang="en-GB" sz="2400" dirty="0"/>
              <a:t>, O</a:t>
            </a:r>
            <a:r>
              <a:rPr lang="en-GB" sz="2400" baseline="-25000" dirty="0"/>
              <a:t>2</a:t>
            </a:r>
            <a:r>
              <a:rPr lang="en-GB" sz="2400" dirty="0"/>
              <a:t> and noble gases are compressed and cooled</a:t>
            </a:r>
          </a:p>
        </p:txBody>
      </p:sp>
      <p:sp>
        <p:nvSpPr>
          <p:cNvPr id="3088" name="Text Box 16"/>
          <p:cNvSpPr txBox="1">
            <a:spLocks noChangeArrowheads="1"/>
          </p:cNvSpPr>
          <p:nvPr/>
        </p:nvSpPr>
        <p:spPr bwMode="auto">
          <a:xfrm>
            <a:off x="2928927" y="4500570"/>
            <a:ext cx="2786082" cy="461665"/>
          </a:xfrm>
          <a:prstGeom prst="rect">
            <a:avLst/>
          </a:prstGeom>
          <a:noFill/>
          <a:ln w="9525">
            <a:solidFill>
              <a:schemeClr val="tx1"/>
            </a:solidFill>
            <a:miter lim="800000"/>
            <a:headEnd/>
            <a:tailEnd/>
          </a:ln>
          <a:effectLst/>
        </p:spPr>
        <p:txBody>
          <a:bodyPr wrap="square">
            <a:spAutoFit/>
          </a:bodyPr>
          <a:lstStyle/>
          <a:p>
            <a:pPr algn="ctr">
              <a:spcBef>
                <a:spcPct val="50000"/>
              </a:spcBef>
            </a:pPr>
            <a:r>
              <a:rPr lang="en-GB" sz="2400"/>
              <a:t>Gases expand</a:t>
            </a:r>
          </a:p>
        </p:txBody>
      </p:sp>
      <p:sp>
        <p:nvSpPr>
          <p:cNvPr id="3090" name="Text Box 18"/>
          <p:cNvSpPr txBox="1">
            <a:spLocks noChangeArrowheads="1"/>
          </p:cNvSpPr>
          <p:nvPr/>
        </p:nvSpPr>
        <p:spPr bwMode="auto">
          <a:xfrm>
            <a:off x="1595967" y="5535216"/>
            <a:ext cx="5761567" cy="461665"/>
          </a:xfrm>
          <a:prstGeom prst="rect">
            <a:avLst/>
          </a:prstGeom>
          <a:noFill/>
          <a:ln w="9525">
            <a:solidFill>
              <a:schemeClr val="tx1"/>
            </a:solidFill>
            <a:miter lim="800000"/>
            <a:headEnd/>
            <a:tailEnd/>
          </a:ln>
          <a:effectLst/>
        </p:spPr>
        <p:txBody>
          <a:bodyPr>
            <a:spAutoFit/>
          </a:bodyPr>
          <a:lstStyle/>
          <a:p>
            <a:pPr algn="ctr">
              <a:spcBef>
                <a:spcPct val="50000"/>
              </a:spcBef>
            </a:pPr>
            <a:r>
              <a:rPr lang="en-GB" sz="2400" dirty="0"/>
              <a:t>Fractionating column</a:t>
            </a:r>
          </a:p>
        </p:txBody>
      </p:sp>
      <p:sp>
        <p:nvSpPr>
          <p:cNvPr id="3091" name="Text Box 19"/>
          <p:cNvSpPr txBox="1">
            <a:spLocks noChangeArrowheads="1"/>
          </p:cNvSpPr>
          <p:nvPr/>
        </p:nvSpPr>
        <p:spPr bwMode="auto">
          <a:xfrm>
            <a:off x="2857488" y="5000636"/>
            <a:ext cx="2976033" cy="461665"/>
          </a:xfrm>
          <a:prstGeom prst="rect">
            <a:avLst/>
          </a:prstGeom>
          <a:noFill/>
          <a:ln w="9525">
            <a:noFill/>
            <a:miter lim="800000"/>
            <a:headEnd/>
            <a:tailEnd/>
          </a:ln>
          <a:effectLst/>
        </p:spPr>
        <p:txBody>
          <a:bodyPr>
            <a:spAutoFit/>
          </a:bodyPr>
          <a:lstStyle/>
          <a:p>
            <a:pPr algn="ctr">
              <a:spcBef>
                <a:spcPct val="50000"/>
              </a:spcBef>
            </a:pPr>
            <a:r>
              <a:rPr lang="en-GB" sz="2400" b="1" dirty="0">
                <a:solidFill>
                  <a:schemeClr val="accent1">
                    <a:lumMod val="75000"/>
                  </a:schemeClr>
                </a:solidFill>
              </a:rPr>
              <a:t>Liquid air</a:t>
            </a:r>
          </a:p>
        </p:txBody>
      </p:sp>
      <p:sp>
        <p:nvSpPr>
          <p:cNvPr id="3095" name="Text Box 23"/>
          <p:cNvSpPr txBox="1">
            <a:spLocks noChangeArrowheads="1"/>
          </p:cNvSpPr>
          <p:nvPr/>
        </p:nvSpPr>
        <p:spPr bwMode="auto">
          <a:xfrm>
            <a:off x="539751" y="6182916"/>
            <a:ext cx="2015067" cy="461665"/>
          </a:xfrm>
          <a:prstGeom prst="rect">
            <a:avLst/>
          </a:prstGeom>
          <a:noFill/>
          <a:ln w="9525">
            <a:solidFill>
              <a:schemeClr val="tx1"/>
            </a:solidFill>
            <a:miter lim="800000"/>
            <a:headEnd/>
            <a:tailEnd/>
          </a:ln>
          <a:effectLst/>
        </p:spPr>
        <p:txBody>
          <a:bodyPr>
            <a:spAutoFit/>
          </a:bodyPr>
          <a:lstStyle/>
          <a:p>
            <a:pPr algn="ctr">
              <a:spcBef>
                <a:spcPct val="50000"/>
              </a:spcBef>
            </a:pPr>
            <a:r>
              <a:rPr lang="en-GB" sz="2400" dirty="0"/>
              <a:t>O</a:t>
            </a:r>
            <a:r>
              <a:rPr lang="en-GB" sz="2400" dirty="0" smtClean="0"/>
              <a:t>xygen</a:t>
            </a:r>
            <a:endParaRPr lang="en-GB" sz="2400" dirty="0"/>
          </a:p>
        </p:txBody>
      </p:sp>
      <p:sp>
        <p:nvSpPr>
          <p:cNvPr id="3096" name="Text Box 24"/>
          <p:cNvSpPr txBox="1">
            <a:spLocks noChangeArrowheads="1"/>
          </p:cNvSpPr>
          <p:nvPr/>
        </p:nvSpPr>
        <p:spPr bwMode="auto">
          <a:xfrm>
            <a:off x="3227918" y="6237685"/>
            <a:ext cx="2400300" cy="461665"/>
          </a:xfrm>
          <a:prstGeom prst="rect">
            <a:avLst/>
          </a:prstGeom>
          <a:noFill/>
          <a:ln w="9525">
            <a:solidFill>
              <a:schemeClr val="tx1"/>
            </a:solidFill>
            <a:miter lim="800000"/>
            <a:headEnd/>
            <a:tailEnd/>
          </a:ln>
          <a:effectLst/>
        </p:spPr>
        <p:txBody>
          <a:bodyPr>
            <a:spAutoFit/>
          </a:bodyPr>
          <a:lstStyle/>
          <a:p>
            <a:pPr algn="ctr">
              <a:spcBef>
                <a:spcPct val="50000"/>
              </a:spcBef>
            </a:pPr>
            <a:r>
              <a:rPr lang="en-GB" sz="2400" dirty="0"/>
              <a:t>Argon</a:t>
            </a:r>
          </a:p>
        </p:txBody>
      </p:sp>
      <p:sp>
        <p:nvSpPr>
          <p:cNvPr id="3097" name="Text Box 25"/>
          <p:cNvSpPr txBox="1">
            <a:spLocks noChangeArrowheads="1"/>
          </p:cNvSpPr>
          <p:nvPr/>
        </p:nvSpPr>
        <p:spPr bwMode="auto">
          <a:xfrm>
            <a:off x="6779685" y="6182916"/>
            <a:ext cx="1822449" cy="461665"/>
          </a:xfrm>
          <a:prstGeom prst="rect">
            <a:avLst/>
          </a:prstGeom>
          <a:noFill/>
          <a:ln w="9525">
            <a:solidFill>
              <a:schemeClr val="tx1"/>
            </a:solidFill>
            <a:miter lim="800000"/>
            <a:headEnd/>
            <a:tailEnd/>
          </a:ln>
          <a:effectLst/>
        </p:spPr>
        <p:txBody>
          <a:bodyPr>
            <a:spAutoFit/>
          </a:bodyPr>
          <a:lstStyle/>
          <a:p>
            <a:pPr>
              <a:spcBef>
                <a:spcPct val="50000"/>
              </a:spcBef>
            </a:pPr>
            <a:r>
              <a:rPr lang="en-GB" sz="2400"/>
              <a:t>Nitrogen</a:t>
            </a:r>
          </a:p>
        </p:txBody>
      </p:sp>
      <p:sp>
        <p:nvSpPr>
          <p:cNvPr id="23" name="Down Arrow 22"/>
          <p:cNvSpPr/>
          <p:nvPr/>
        </p:nvSpPr>
        <p:spPr>
          <a:xfrm>
            <a:off x="4143372" y="1214422"/>
            <a:ext cx="71438"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Down Arrow 24"/>
          <p:cNvSpPr/>
          <p:nvPr/>
        </p:nvSpPr>
        <p:spPr>
          <a:xfrm>
            <a:off x="4143372" y="2714620"/>
            <a:ext cx="71438"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Down Arrow 25"/>
          <p:cNvSpPr/>
          <p:nvPr/>
        </p:nvSpPr>
        <p:spPr>
          <a:xfrm rot="2841653" flipH="1">
            <a:off x="2361517" y="5743146"/>
            <a:ext cx="206123" cy="6841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Down Arrow 27"/>
          <p:cNvSpPr/>
          <p:nvPr/>
        </p:nvSpPr>
        <p:spPr>
          <a:xfrm rot="17822133" flipH="1">
            <a:off x="6672774" y="5695473"/>
            <a:ext cx="208593" cy="6742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Down Arrow 28"/>
          <p:cNvSpPr/>
          <p:nvPr/>
        </p:nvSpPr>
        <p:spPr>
          <a:xfrm flipH="1">
            <a:off x="4357686" y="6000768"/>
            <a:ext cx="142876" cy="3571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Down Arrow 29"/>
          <p:cNvSpPr/>
          <p:nvPr/>
        </p:nvSpPr>
        <p:spPr>
          <a:xfrm flipH="1">
            <a:off x="4143372" y="1928802"/>
            <a:ext cx="71438"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Down Arrow 30"/>
          <p:cNvSpPr/>
          <p:nvPr/>
        </p:nvSpPr>
        <p:spPr>
          <a:xfrm>
            <a:off x="4143372" y="3500438"/>
            <a:ext cx="71438"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Down Arrow 31"/>
          <p:cNvSpPr/>
          <p:nvPr/>
        </p:nvSpPr>
        <p:spPr>
          <a:xfrm>
            <a:off x="4143372" y="4214818"/>
            <a:ext cx="71438"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TextBox 32"/>
          <p:cNvSpPr txBox="1"/>
          <p:nvPr/>
        </p:nvSpPr>
        <p:spPr>
          <a:xfrm>
            <a:off x="3786182" y="642918"/>
            <a:ext cx="785818" cy="523220"/>
          </a:xfrm>
          <a:prstGeom prst="rect">
            <a:avLst/>
          </a:prstGeom>
          <a:noFill/>
        </p:spPr>
        <p:txBody>
          <a:bodyPr wrap="square" rtlCol="0">
            <a:spAutoFit/>
          </a:bodyPr>
          <a:lstStyle/>
          <a:p>
            <a:r>
              <a:rPr lang="en-IE" sz="2800" b="1" dirty="0" smtClean="0">
                <a:solidFill>
                  <a:schemeClr val="accent1">
                    <a:lumMod val="75000"/>
                  </a:schemeClr>
                </a:solidFill>
              </a:rPr>
              <a:t>Air</a:t>
            </a:r>
            <a:r>
              <a:rPr lang="en-IE" dirty="0" smtClean="0"/>
              <a:t> </a:t>
            </a:r>
            <a:endParaRPr lang="en-IE"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Uses of oxygen</a:t>
            </a:r>
            <a:endParaRPr lang="en-IE" dirty="0"/>
          </a:p>
        </p:txBody>
      </p:sp>
      <p:sp>
        <p:nvSpPr>
          <p:cNvPr id="3" name="Content Placeholder 2"/>
          <p:cNvSpPr>
            <a:spLocks noGrp="1"/>
          </p:cNvSpPr>
          <p:nvPr>
            <p:ph idx="1"/>
          </p:nvPr>
        </p:nvSpPr>
        <p:spPr/>
        <p:txBody>
          <a:bodyPr/>
          <a:lstStyle/>
          <a:p>
            <a:pPr marL="514350" indent="-514350">
              <a:buNone/>
            </a:pPr>
            <a:r>
              <a:rPr lang="en-IE" dirty="0" smtClean="0"/>
              <a:t>	Oxygen is used to help in </a:t>
            </a:r>
            <a:r>
              <a:rPr lang="en-IE" u="sng" dirty="0" smtClean="0"/>
              <a:t>breathing</a:t>
            </a:r>
            <a:r>
              <a:rPr lang="en-IE" dirty="0" smtClean="0"/>
              <a:t> e.g. premature babies, on aeroplanes, patients recovering from heart attacks or with lung ailments.</a:t>
            </a:r>
          </a:p>
          <a:p>
            <a:pPr marL="514350" indent="-514350">
              <a:buFont typeface="+mj-lt"/>
              <a:buAutoNum type="arabicPeriod"/>
            </a:pPr>
            <a:endParaRPr lang="en-IE" dirty="0"/>
          </a:p>
        </p:txBody>
      </p:sp>
      <p:sp>
        <p:nvSpPr>
          <p:cNvPr id="4" name="Slide Number Placeholder 3"/>
          <p:cNvSpPr>
            <a:spLocks noGrp="1"/>
          </p:cNvSpPr>
          <p:nvPr>
            <p:ph type="sldNum" sz="quarter" idx="12"/>
          </p:nvPr>
        </p:nvSpPr>
        <p:spPr/>
        <p:txBody>
          <a:bodyPr/>
          <a:lstStyle/>
          <a:p>
            <a:fld id="{7D165B16-EEF6-4AB0-974C-9AC8B6B50DD0}" type="slidenum">
              <a:rPr lang="en-IE" smtClean="0"/>
              <a:pPr/>
              <a:t>9</a:t>
            </a:fld>
            <a:endParaRPr lang="en-IE"/>
          </a:p>
        </p:txBody>
      </p:sp>
      <p:pic>
        <p:nvPicPr>
          <p:cNvPr id="3075" name="Picture 3" descr="C:\Users\Mary Mullaghy\Pictures\Premature baby.gif"/>
          <p:cNvPicPr>
            <a:picLocks noChangeAspect="1" noChangeArrowheads="1"/>
          </p:cNvPicPr>
          <p:nvPr/>
        </p:nvPicPr>
        <p:blipFill>
          <a:blip r:embed="rId3" cstate="print"/>
          <a:srcRect/>
          <a:stretch>
            <a:fillRect/>
          </a:stretch>
        </p:blipFill>
        <p:spPr bwMode="auto">
          <a:xfrm>
            <a:off x="1071538" y="3714752"/>
            <a:ext cx="3505188" cy="2552135"/>
          </a:xfrm>
          <a:prstGeom prst="rect">
            <a:avLst/>
          </a:prstGeom>
          <a:noFill/>
        </p:spPr>
      </p:pic>
      <p:pic>
        <p:nvPicPr>
          <p:cNvPr id="3077" name="Picture 5" descr="C:\Users\Mary Mullaghy\Pictures\Oxygen%20Mask.jpg"/>
          <p:cNvPicPr>
            <a:picLocks noChangeAspect="1" noChangeArrowheads="1"/>
          </p:cNvPicPr>
          <p:nvPr/>
        </p:nvPicPr>
        <p:blipFill>
          <a:blip r:embed="rId4" cstate="print"/>
          <a:srcRect/>
          <a:stretch>
            <a:fillRect/>
          </a:stretch>
        </p:blipFill>
        <p:spPr bwMode="auto">
          <a:xfrm>
            <a:off x="5500694" y="3143248"/>
            <a:ext cx="2383114" cy="3300399"/>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843</TotalTime>
  <Words>2124</Words>
  <Application>Microsoft Macintosh PowerPoint</Application>
  <PresentationFormat>On-screen Show (4:3)</PresentationFormat>
  <Paragraphs>502</Paragraphs>
  <Slides>73</Slides>
  <Notes>73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73</vt:i4>
      </vt:variant>
    </vt:vector>
  </HeadingPairs>
  <TitlesOfParts>
    <vt:vector size="76" baseType="lpstr">
      <vt:lpstr>Flow</vt:lpstr>
      <vt:lpstr>Wave Sound</vt:lpstr>
      <vt:lpstr>Chart</vt:lpstr>
      <vt:lpstr>Atmospheric Chemistry</vt:lpstr>
      <vt:lpstr>The Atmosphere</vt:lpstr>
      <vt:lpstr>PowerPoint Presentation</vt:lpstr>
      <vt:lpstr>Air</vt:lpstr>
      <vt:lpstr>1B.1 Oxygen</vt:lpstr>
      <vt:lpstr>Laboratory preparation of O2</vt:lpstr>
      <vt:lpstr>Manufacture of oxygen </vt:lpstr>
      <vt:lpstr>PowerPoint Presentation</vt:lpstr>
      <vt:lpstr>Uses of oxygen</vt:lpstr>
      <vt:lpstr>Uses of oxygen</vt:lpstr>
      <vt:lpstr>1B.2 Nitrogen</vt:lpstr>
      <vt:lpstr>Nitrogen Fixation</vt:lpstr>
      <vt:lpstr>Natural Fixation</vt:lpstr>
      <vt:lpstr>PowerPoint Presentation</vt:lpstr>
      <vt:lpstr>Nitrogen Cycle</vt:lpstr>
      <vt:lpstr>Nitrogen Cycle</vt:lpstr>
      <vt:lpstr>PowerPoint Presentation</vt:lpstr>
      <vt:lpstr>Uses of Nitrogen Gas</vt:lpstr>
      <vt:lpstr>Uses of Nitrogen Gas</vt:lpstr>
      <vt:lpstr>Uses of Liquid Nitrogen</vt:lpstr>
      <vt:lpstr>1B.3 Carbon Dioxide</vt:lpstr>
      <vt:lpstr>Laboratory preparation of CO2</vt:lpstr>
      <vt:lpstr>Carbon Monoxide</vt:lpstr>
      <vt:lpstr>Sources of CO</vt:lpstr>
      <vt:lpstr>Carbon Dioxide</vt:lpstr>
      <vt:lpstr>Universal Indicator</vt:lpstr>
      <vt:lpstr>Specified Demonstration  Effect of CO2 on universal indicator</vt:lpstr>
      <vt:lpstr>The effect of carbon dioxide on universal indicator solution</vt:lpstr>
      <vt:lpstr>CO2 in water can be free CO2(g)  or combined as C032- or HCO3-</vt:lpstr>
      <vt:lpstr>Carbon Dioxide in Water</vt:lpstr>
      <vt:lpstr>Dissolving C02 in oceans</vt:lpstr>
      <vt:lpstr>The Carbon Cycle</vt:lpstr>
      <vt:lpstr>The Carbon Cycle</vt:lpstr>
      <vt:lpstr>The Carbon Cycle</vt:lpstr>
      <vt:lpstr>The Greenhouse Effect</vt:lpstr>
      <vt:lpstr>The Greenhouse Effect</vt:lpstr>
      <vt:lpstr>The Greenhouse Effect</vt:lpstr>
      <vt:lpstr>The Greenhouse Gases</vt:lpstr>
      <vt:lpstr>Contribution of the main greenhouse gases to Global Warming</vt:lpstr>
      <vt:lpstr>PowerPoint Presentation</vt:lpstr>
      <vt:lpstr>Greenhouse Factor</vt:lpstr>
      <vt:lpstr>Global warming</vt:lpstr>
      <vt:lpstr>Global Warming</vt:lpstr>
      <vt:lpstr>Causes of global warming</vt:lpstr>
      <vt:lpstr>Effects of global warming</vt:lpstr>
      <vt:lpstr>Methods of control</vt:lpstr>
      <vt:lpstr>Time is running out!</vt:lpstr>
      <vt:lpstr>PowerPoint Presentation</vt:lpstr>
      <vt:lpstr>1B.4 Atmospheric Pollution</vt:lpstr>
      <vt:lpstr>Acid Rain</vt:lpstr>
      <vt:lpstr>PowerPoint Presentation</vt:lpstr>
      <vt:lpstr>Oxides of nitrogen</vt:lpstr>
      <vt:lpstr>Oxides of nitrogen</vt:lpstr>
      <vt:lpstr>Oxides of sulphur</vt:lpstr>
      <vt:lpstr>Specified Demonstration  Effect of SO2 on universal indicator</vt:lpstr>
      <vt:lpstr> The effect of sulphur dioxide on universal indicator solution</vt:lpstr>
      <vt:lpstr>Sources of Pollution</vt:lpstr>
      <vt:lpstr>Harmful Effects of Acid Rain</vt:lpstr>
      <vt:lpstr>Methods to control Acid Rain</vt:lpstr>
      <vt:lpstr>1B.5 The Ozone Layer</vt:lpstr>
      <vt:lpstr>Ozone O3</vt:lpstr>
      <vt:lpstr>Formation of Ozone</vt:lpstr>
      <vt:lpstr>Formation of Ozone</vt:lpstr>
      <vt:lpstr>Formation of Ozone</vt:lpstr>
      <vt:lpstr>PowerPoint Presentation</vt:lpstr>
      <vt:lpstr>Chlorofluorocarbons</vt:lpstr>
      <vt:lpstr>Properties CFC’s</vt:lpstr>
      <vt:lpstr>PowerPoint Presentation</vt:lpstr>
      <vt:lpstr>‘Ozone Hole’</vt:lpstr>
      <vt:lpstr>How CFC’s give rise to ozone depletion</vt:lpstr>
      <vt:lpstr>Role of NO in destroying ozone</vt:lpstr>
      <vt:lpstr>Role of Methane in absorbing Cl</vt:lpstr>
      <vt:lpstr>CFC substitutes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Atmospheric Chemistry</dc:title>
  <dc:creator>Windows User</dc:creator>
  <cp:lastModifiedBy>Marry Mullaghy</cp:lastModifiedBy>
  <cp:revision>282</cp:revision>
  <dcterms:created xsi:type="dcterms:W3CDTF">2010-02-14T15:24:50Z</dcterms:created>
  <dcterms:modified xsi:type="dcterms:W3CDTF">2013-09-25T22:30:25Z</dcterms:modified>
</cp:coreProperties>
</file>